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4" r:id="rId4"/>
    <p:sldId id="261" r:id="rId5"/>
    <p:sldId id="260" r:id="rId6"/>
    <p:sldId id="265" r:id="rId7"/>
    <p:sldId id="259" r:id="rId8"/>
    <p:sldId id="262" r:id="rId9"/>
    <p:sldId id="263" r:id="rId10"/>
    <p:sldId id="266" r:id="rId11"/>
    <p:sldId id="268" r:id="rId12"/>
    <p:sldId id="257" r:id="rId13"/>
    <p:sldId id="267" r:id="rId14"/>
    <p:sldId id="270" r:id="rId15"/>
    <p:sldId id="269" r:id="rId16"/>
    <p:sldId id="272" r:id="rId17"/>
    <p:sldId id="273" r:id="rId18"/>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0" d="100"/>
          <a:sy n="60" d="100"/>
        </p:scale>
        <p:origin x="1404" y="8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D4C1-B3C0-4ED3-80F0-52BC0D39E7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54F086B8-5F07-452B-B64D-2E2EDC842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A9A7F0EB-CB4E-45DA-BBF3-72A59543CD80}"/>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CFCADC4F-A22E-4C24-8346-C821949C5A17}"/>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B428315-75A9-491B-A69E-9FDDBC3EED2E}"/>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260508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0445B-805B-41D9-ABDB-367AFD9DF5D5}"/>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0BC0D8F8-BEE0-46E6-8ED6-BBF2D09FC1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3291B9C9-B2DB-4C1D-A6FB-295A68D94CAF}"/>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1AEB0575-B5AC-4FAE-A559-7C0EE978B9D0}"/>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3E4834C-B517-4BAD-A88B-909675233C22}"/>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31503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495F57-A919-4D41-9597-BD79E6F8C6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D73D076D-D4AA-4963-A187-861F01DC91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BDD574A3-DDD6-48B7-B95E-A68E001FF9F9}"/>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41E09468-5FE5-46ED-BDC7-66BD28AEC649}"/>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35C85839-DDEC-4EB8-83EC-74E46FDE3971}"/>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384121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475E-2D15-4143-B529-18599680D2C3}"/>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937BDEBA-8240-4777-9DFF-F61390BF49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332C7694-4599-4B15-8A96-B92A74E0E010}"/>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DD2F2E4C-75EA-4D01-95D6-8C7DC7B10243}"/>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980D9EB4-D919-4D9B-AE29-121E8E6FF6A2}"/>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85380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01F7-995D-4AC4-B7FE-8CF17297C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268578D8-B3BC-4222-AC93-2D1D97E54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2AD391-488B-4141-BE43-DE3D1F35A5E1}"/>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837B75DD-18E1-4594-856A-CB6F758F65A5}"/>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BEE564D2-CBC9-4BB6-AB77-8146AF6C6624}"/>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65376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A613-5138-4F5A-8276-01AE69362BFA}"/>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8CBAFA7D-FBF5-46B6-A62E-E1C883A8C6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B81D0251-FA27-4F29-A235-ECF2C14598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CBE5B9DE-A443-428A-8F59-C8B291B641AC}"/>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6" name="Footer Placeholder 5">
            <a:extLst>
              <a:ext uri="{FF2B5EF4-FFF2-40B4-BE49-F238E27FC236}">
                <a16:creationId xmlns:a16="http://schemas.microsoft.com/office/drawing/2014/main" id="{020E9FBE-BC6B-441E-88AF-6AA892954100}"/>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A1546CC2-3A18-4811-A6FB-CA0EB2CA8313}"/>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303737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F084-F712-494C-AA76-4F15F0694859}"/>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327E50F8-EEE9-416B-B023-E8D900049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AD2225-E629-487C-81AF-33FB8AE8A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74C06967-C677-4336-BCF9-77DEE52A3F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C57735-A277-49BD-A394-4B052AC19B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5285633D-4395-4BCA-A257-A053FDD94C60}"/>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8" name="Footer Placeholder 7">
            <a:extLst>
              <a:ext uri="{FF2B5EF4-FFF2-40B4-BE49-F238E27FC236}">
                <a16:creationId xmlns:a16="http://schemas.microsoft.com/office/drawing/2014/main" id="{E5D0E297-6C24-4D00-A4C1-48ADBB014237}"/>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1AE5BDC2-1D82-48F8-9915-078FD683383A}"/>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3092062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10B1-D230-4FE6-8F05-59C50507F82C}"/>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71956DC6-3CE6-4B0E-8EFB-287F04E06027}"/>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4" name="Footer Placeholder 3">
            <a:extLst>
              <a:ext uri="{FF2B5EF4-FFF2-40B4-BE49-F238E27FC236}">
                <a16:creationId xmlns:a16="http://schemas.microsoft.com/office/drawing/2014/main" id="{263BDA00-AEE2-4812-8FA6-75E0250E9973}"/>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D0CAEDED-2021-4861-BC5B-D657F74F8CCF}"/>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61299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15DC1-2B83-495F-94A1-B1F92D0D4C19}"/>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3" name="Footer Placeholder 2">
            <a:extLst>
              <a:ext uri="{FF2B5EF4-FFF2-40B4-BE49-F238E27FC236}">
                <a16:creationId xmlns:a16="http://schemas.microsoft.com/office/drawing/2014/main" id="{C1F2D3EB-3099-4A4E-86BD-53D289C41C31}"/>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A1BF8475-86F9-47CF-8A98-54B06A742855}"/>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26887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683B-9B46-4E5E-A0F5-8BC773D7E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DBE9BF57-B6B9-44AC-800A-315BD26DB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F70A98A7-8AED-4EC6-89C1-6E10B803E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6A7173-2559-4D28-A178-3F8D19AF7438}"/>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6" name="Footer Placeholder 5">
            <a:extLst>
              <a:ext uri="{FF2B5EF4-FFF2-40B4-BE49-F238E27FC236}">
                <a16:creationId xmlns:a16="http://schemas.microsoft.com/office/drawing/2014/main" id="{99F9DE15-28BB-4F32-9ECF-EAA40D69A761}"/>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49999C5B-D598-444D-A93E-0DA0745B073B}"/>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237807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C417-1E40-48E4-A2E2-5F9E705F6E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2E608CEC-2F4D-4B4E-96BC-E232369C0A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FA6428C6-1E59-48AB-ABFB-6B7F42753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5520C3-0E0B-4ECE-B8FA-D39C35EB016F}"/>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6" name="Footer Placeholder 5">
            <a:extLst>
              <a:ext uri="{FF2B5EF4-FFF2-40B4-BE49-F238E27FC236}">
                <a16:creationId xmlns:a16="http://schemas.microsoft.com/office/drawing/2014/main" id="{E8F7457C-0377-412D-99B6-00ED6F7A2E4B}"/>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123B4658-4321-4B58-9400-375D17ACA91E}"/>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204529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F9F0A1-3943-45CB-B298-A01D5BAA19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DEE385DC-D031-4113-A388-201F1DC53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CB719F2-D2E8-4AD3-A99B-11B946507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944BBF96-8D46-4BA2-BC7E-3C14D6621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a:extLst>
              <a:ext uri="{FF2B5EF4-FFF2-40B4-BE49-F238E27FC236}">
                <a16:creationId xmlns:a16="http://schemas.microsoft.com/office/drawing/2014/main" id="{9C2632FE-E6E7-42B0-A231-2038B3A5E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DDC7B-7885-4F55-8810-34B1ECF5B888}" type="slidenum">
              <a:rPr lang="ar-SA" smtClean="0"/>
              <a:t>‹#›</a:t>
            </a:fld>
            <a:endParaRPr lang="ar-SA"/>
          </a:p>
        </p:txBody>
      </p:sp>
    </p:spTree>
    <p:extLst>
      <p:ext uri="{BB962C8B-B14F-4D97-AF65-F5344CB8AC3E}">
        <p14:creationId xmlns:p14="http://schemas.microsoft.com/office/powerpoint/2010/main" val="1855761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opencellid.org/download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7A53-BAF0-41A5-AEE8-90E35C925FD0}"/>
              </a:ext>
            </a:extLst>
          </p:cNvPr>
          <p:cNvSpPr>
            <a:spLocks noGrp="1"/>
          </p:cNvSpPr>
          <p:nvPr>
            <p:ph type="ctrTitle"/>
          </p:nvPr>
        </p:nvSpPr>
        <p:spPr/>
        <p:txBody>
          <a:bodyPr/>
          <a:lstStyle/>
          <a:p>
            <a:endParaRPr lang="ar-SA"/>
          </a:p>
        </p:txBody>
      </p:sp>
      <p:sp>
        <p:nvSpPr>
          <p:cNvPr id="3" name="Subtitle 2">
            <a:extLst>
              <a:ext uri="{FF2B5EF4-FFF2-40B4-BE49-F238E27FC236}">
                <a16:creationId xmlns:a16="http://schemas.microsoft.com/office/drawing/2014/main" id="{EFD6CA4F-DFF1-4EF2-9344-20F1369A5772}"/>
              </a:ext>
            </a:extLst>
          </p:cNvPr>
          <p:cNvSpPr>
            <a:spLocks noGrp="1"/>
          </p:cNvSpPr>
          <p:nvPr>
            <p:ph type="subTitle" idx="1"/>
          </p:nvPr>
        </p:nvSpPr>
        <p:spPr/>
        <p:txBody>
          <a:bodyPr/>
          <a:lstStyle/>
          <a:p>
            <a:endParaRPr lang="ar-SA"/>
          </a:p>
        </p:txBody>
      </p:sp>
    </p:spTree>
    <p:extLst>
      <p:ext uri="{BB962C8B-B14F-4D97-AF65-F5344CB8AC3E}">
        <p14:creationId xmlns:p14="http://schemas.microsoft.com/office/powerpoint/2010/main" val="508626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a:bodyPr>
          <a:lstStyle/>
          <a:p>
            <a:pPr marL="0" indent="0" algn="ctr">
              <a:buNone/>
            </a:pPr>
            <a:r>
              <a:rPr lang="en-US" sz="6000" b="1" dirty="0"/>
              <a:t>Runtime</a:t>
            </a:r>
            <a:endParaRPr lang="ar-SA" sz="6000" b="1" dirty="0"/>
          </a:p>
        </p:txBody>
      </p:sp>
    </p:spTree>
    <p:extLst>
      <p:ext uri="{BB962C8B-B14F-4D97-AF65-F5344CB8AC3E}">
        <p14:creationId xmlns:p14="http://schemas.microsoft.com/office/powerpoint/2010/main" val="2575163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C5322C2-FA83-4358-A2A5-FF3974CB5F3C}"/>
              </a:ext>
            </a:extLst>
          </p:cNvPr>
          <p:cNvPicPr>
            <a:picLocks noChangeAspect="1"/>
          </p:cNvPicPr>
          <p:nvPr/>
        </p:nvPicPr>
        <p:blipFill>
          <a:blip r:embed="rId2"/>
          <a:stretch>
            <a:fillRect/>
          </a:stretch>
        </p:blipFill>
        <p:spPr>
          <a:xfrm>
            <a:off x="3894531" y="690936"/>
            <a:ext cx="8191500" cy="5924550"/>
          </a:xfrm>
          <a:prstGeom prst="rect">
            <a:avLst/>
          </a:prstGeom>
        </p:spPr>
      </p:pic>
      <p:sp>
        <p:nvSpPr>
          <p:cNvPr id="6" name="Rectangle 5">
            <a:extLst>
              <a:ext uri="{FF2B5EF4-FFF2-40B4-BE49-F238E27FC236}">
                <a16:creationId xmlns:a16="http://schemas.microsoft.com/office/drawing/2014/main" id="{7B54D1BA-85CF-4CEB-A20B-A18207CBC454}"/>
              </a:ext>
            </a:extLst>
          </p:cNvPr>
          <p:cNvSpPr/>
          <p:nvPr/>
        </p:nvSpPr>
        <p:spPr>
          <a:xfrm>
            <a:off x="1293032" y="2685100"/>
            <a:ext cx="1688347" cy="369332"/>
          </a:xfrm>
          <a:prstGeom prst="rect">
            <a:avLst/>
          </a:prstGeom>
        </p:spPr>
        <p:txBody>
          <a:bodyPr wrap="none">
            <a:spAutoFit/>
          </a:bodyPr>
          <a:lstStyle/>
          <a:p>
            <a:r>
              <a:rPr lang="en-US" b="1" dirty="0"/>
              <a:t>List top 10 rows</a:t>
            </a:r>
            <a:endParaRPr lang="ar-SA" dirty="0"/>
          </a:p>
        </p:txBody>
      </p:sp>
      <p:sp>
        <p:nvSpPr>
          <p:cNvPr id="7" name="Rectangle 6">
            <a:extLst>
              <a:ext uri="{FF2B5EF4-FFF2-40B4-BE49-F238E27FC236}">
                <a16:creationId xmlns:a16="http://schemas.microsoft.com/office/drawing/2014/main" id="{B7222EB1-04BF-48F7-BAEE-C89667B9699E}"/>
              </a:ext>
            </a:extLst>
          </p:cNvPr>
          <p:cNvSpPr/>
          <p:nvPr/>
        </p:nvSpPr>
        <p:spPr>
          <a:xfrm>
            <a:off x="6670160" y="222912"/>
            <a:ext cx="2032929" cy="369332"/>
          </a:xfrm>
          <a:prstGeom prst="rect">
            <a:avLst/>
          </a:prstGeom>
        </p:spPr>
        <p:txBody>
          <a:bodyPr wrap="none">
            <a:spAutoFit/>
          </a:bodyPr>
          <a:lstStyle/>
          <a:p>
            <a:r>
              <a:rPr lang="en-US" b="1" dirty="0"/>
              <a:t>CRUD Functionality</a:t>
            </a:r>
            <a:endParaRPr lang="ar-SA" dirty="0"/>
          </a:p>
        </p:txBody>
      </p:sp>
      <p:cxnSp>
        <p:nvCxnSpPr>
          <p:cNvPr id="9" name="Straight Arrow Connector 8">
            <a:extLst>
              <a:ext uri="{FF2B5EF4-FFF2-40B4-BE49-F238E27FC236}">
                <a16:creationId xmlns:a16="http://schemas.microsoft.com/office/drawing/2014/main" id="{F8DD69D8-FD2D-41D9-8C3E-CF37F4883A2F}"/>
              </a:ext>
            </a:extLst>
          </p:cNvPr>
          <p:cNvCxnSpPr>
            <a:cxnSpLocks/>
            <a:stCxn id="7" idx="2"/>
          </p:cNvCxnSpPr>
          <p:nvPr/>
        </p:nvCxnSpPr>
        <p:spPr>
          <a:xfrm flipH="1">
            <a:off x="4830163" y="592244"/>
            <a:ext cx="2856462" cy="257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27945A7-5250-4001-8C63-2E95CEC49D9A}"/>
              </a:ext>
            </a:extLst>
          </p:cNvPr>
          <p:cNvCxnSpPr>
            <a:cxnSpLocks/>
            <a:stCxn id="7" idx="2"/>
          </p:cNvCxnSpPr>
          <p:nvPr/>
        </p:nvCxnSpPr>
        <p:spPr>
          <a:xfrm>
            <a:off x="7686625" y="592244"/>
            <a:ext cx="2244186" cy="2863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2A9C68F-E0CD-401D-B004-A87BD83C0ABC}"/>
              </a:ext>
            </a:extLst>
          </p:cNvPr>
          <p:cNvSpPr/>
          <p:nvPr/>
        </p:nvSpPr>
        <p:spPr>
          <a:xfrm>
            <a:off x="105970" y="3773928"/>
            <a:ext cx="3689854" cy="646331"/>
          </a:xfrm>
          <a:prstGeom prst="rect">
            <a:avLst/>
          </a:prstGeom>
          <a:solidFill>
            <a:schemeClr val="bg2"/>
          </a:solidFill>
        </p:spPr>
        <p:txBody>
          <a:bodyPr wrap="square">
            <a:spAutoFit/>
          </a:bodyPr>
          <a:lstStyle/>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ActionResult</a:t>
            </a:r>
            <a:r>
              <a:rPr lang="en-US" sz="900" dirty="0">
                <a:solidFill>
                  <a:srgbClr val="000000"/>
                </a:solidFill>
                <a:latin typeface="Consolas" panose="020B0609020204030204" pitchFamily="49" charset="0"/>
              </a:rPr>
              <a:t> Index()</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View(</a:t>
            </a:r>
            <a:r>
              <a:rPr lang="en-US" sz="900" dirty="0" err="1">
                <a:solidFill>
                  <a:srgbClr val="000000"/>
                </a:solidFill>
                <a:latin typeface="Consolas" panose="020B0609020204030204" pitchFamily="49" charset="0"/>
              </a:rPr>
              <a:t>db.Opencells.Where</a:t>
            </a:r>
            <a:r>
              <a:rPr lang="en-US" sz="900" dirty="0">
                <a:solidFill>
                  <a:srgbClr val="000000"/>
                </a:solidFill>
                <a:latin typeface="Consolas" panose="020B0609020204030204" pitchFamily="49" charset="0"/>
              </a:rPr>
              <a:t>(x=&gt;</a:t>
            </a:r>
            <a:r>
              <a:rPr lang="en-US" sz="900" dirty="0" err="1">
                <a:solidFill>
                  <a:srgbClr val="000000"/>
                </a:solidFill>
                <a:latin typeface="Consolas" panose="020B0609020204030204" pitchFamily="49" charset="0"/>
              </a:rPr>
              <a:t>x.ID</a:t>
            </a:r>
            <a:r>
              <a:rPr lang="en-US" sz="900" dirty="0">
                <a:solidFill>
                  <a:srgbClr val="000000"/>
                </a:solidFill>
                <a:latin typeface="Consolas" panose="020B0609020204030204" pitchFamily="49" charset="0"/>
              </a:rPr>
              <a:t>&lt;=10).</a:t>
            </a:r>
            <a:r>
              <a:rPr lang="en-US" sz="900" dirty="0" err="1">
                <a:solidFill>
                  <a:srgbClr val="000000"/>
                </a:solidFill>
                <a:latin typeface="Consolas" panose="020B0609020204030204" pitchFamily="49" charset="0"/>
              </a:rPr>
              <a:t>ToList</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        }</a:t>
            </a:r>
            <a:endParaRPr lang="ar-SA" sz="900" dirty="0"/>
          </a:p>
        </p:txBody>
      </p:sp>
      <p:sp>
        <p:nvSpPr>
          <p:cNvPr id="16" name="Rectangle 15">
            <a:extLst>
              <a:ext uri="{FF2B5EF4-FFF2-40B4-BE49-F238E27FC236}">
                <a16:creationId xmlns:a16="http://schemas.microsoft.com/office/drawing/2014/main" id="{84D7D3B9-B262-42C4-9A9C-C1248C09E5F8}"/>
              </a:ext>
            </a:extLst>
          </p:cNvPr>
          <p:cNvSpPr/>
          <p:nvPr/>
        </p:nvSpPr>
        <p:spPr>
          <a:xfrm>
            <a:off x="35446" y="3376212"/>
            <a:ext cx="1883849" cy="276999"/>
          </a:xfrm>
          <a:prstGeom prst="rect">
            <a:avLst/>
          </a:prstGeom>
        </p:spPr>
        <p:txBody>
          <a:bodyPr wrap="none">
            <a:spAutoFit/>
          </a:bodyPr>
          <a:lstStyle/>
          <a:p>
            <a:r>
              <a:rPr lang="en-US" sz="1200" b="1" dirty="0" err="1">
                <a:solidFill>
                  <a:srgbClr val="000000"/>
                </a:solidFill>
                <a:latin typeface="Consolas" panose="020B0609020204030204" pitchFamily="49" charset="0"/>
              </a:rPr>
              <a:t>OpenCell.Controllers</a:t>
            </a:r>
            <a:endParaRPr lang="ar-SA" sz="1200" b="1" dirty="0"/>
          </a:p>
        </p:txBody>
      </p:sp>
    </p:spTree>
    <p:extLst>
      <p:ext uri="{BB962C8B-B14F-4D97-AF65-F5344CB8AC3E}">
        <p14:creationId xmlns:p14="http://schemas.microsoft.com/office/powerpoint/2010/main" val="46580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99AB5A9-A8FA-42CA-BE0A-016822D5B819}"/>
              </a:ext>
            </a:extLst>
          </p:cNvPr>
          <p:cNvPicPr>
            <a:picLocks noChangeAspect="1"/>
          </p:cNvPicPr>
          <p:nvPr/>
        </p:nvPicPr>
        <p:blipFill>
          <a:blip r:embed="rId2"/>
          <a:stretch>
            <a:fillRect/>
          </a:stretch>
        </p:blipFill>
        <p:spPr>
          <a:xfrm>
            <a:off x="2340097" y="0"/>
            <a:ext cx="7511805" cy="6858000"/>
          </a:xfrm>
          <a:prstGeom prst="rect">
            <a:avLst/>
          </a:prstGeom>
        </p:spPr>
      </p:pic>
      <p:sp>
        <p:nvSpPr>
          <p:cNvPr id="7" name="Rectangle 6">
            <a:extLst>
              <a:ext uri="{FF2B5EF4-FFF2-40B4-BE49-F238E27FC236}">
                <a16:creationId xmlns:a16="http://schemas.microsoft.com/office/drawing/2014/main" id="{B7222EB1-04BF-48F7-BAEE-C89667B9699E}"/>
              </a:ext>
            </a:extLst>
          </p:cNvPr>
          <p:cNvSpPr/>
          <p:nvPr/>
        </p:nvSpPr>
        <p:spPr>
          <a:xfrm>
            <a:off x="175514" y="1320807"/>
            <a:ext cx="1717081" cy="369332"/>
          </a:xfrm>
          <a:prstGeom prst="rect">
            <a:avLst/>
          </a:prstGeom>
        </p:spPr>
        <p:txBody>
          <a:bodyPr wrap="square">
            <a:spAutoFit/>
          </a:bodyPr>
          <a:lstStyle/>
          <a:p>
            <a:r>
              <a:rPr lang="en-US" b="1" dirty="0"/>
              <a:t>Create New</a:t>
            </a:r>
            <a:endParaRPr lang="ar-SA" dirty="0"/>
          </a:p>
        </p:txBody>
      </p:sp>
      <p:sp>
        <p:nvSpPr>
          <p:cNvPr id="6" name="Rectangle 5">
            <a:extLst>
              <a:ext uri="{FF2B5EF4-FFF2-40B4-BE49-F238E27FC236}">
                <a16:creationId xmlns:a16="http://schemas.microsoft.com/office/drawing/2014/main" id="{7B54D1BA-85CF-4CEB-A20B-A18207CBC454}"/>
              </a:ext>
            </a:extLst>
          </p:cNvPr>
          <p:cNvSpPr/>
          <p:nvPr/>
        </p:nvSpPr>
        <p:spPr>
          <a:xfrm>
            <a:off x="7257959" y="4157330"/>
            <a:ext cx="1992597" cy="369332"/>
          </a:xfrm>
          <a:prstGeom prst="rect">
            <a:avLst/>
          </a:prstGeom>
          <a:solidFill>
            <a:schemeClr val="bg1"/>
          </a:solidFill>
        </p:spPr>
        <p:txBody>
          <a:bodyPr wrap="none">
            <a:spAutoFit/>
          </a:bodyPr>
          <a:lstStyle/>
          <a:p>
            <a:r>
              <a:rPr lang="en-US" b="1" dirty="0"/>
              <a:t>New Draggable Pin</a:t>
            </a:r>
            <a:endParaRPr lang="ar-SA" dirty="0"/>
          </a:p>
        </p:txBody>
      </p:sp>
      <p:cxnSp>
        <p:nvCxnSpPr>
          <p:cNvPr id="17" name="Straight Arrow Connector 16">
            <a:extLst>
              <a:ext uri="{FF2B5EF4-FFF2-40B4-BE49-F238E27FC236}">
                <a16:creationId xmlns:a16="http://schemas.microsoft.com/office/drawing/2014/main" id="{74C5860D-A14A-4156-8605-778664A61D55}"/>
              </a:ext>
            </a:extLst>
          </p:cNvPr>
          <p:cNvCxnSpPr>
            <a:cxnSpLocks/>
          </p:cNvCxnSpPr>
          <p:nvPr/>
        </p:nvCxnSpPr>
        <p:spPr>
          <a:xfrm flipH="1" flipV="1">
            <a:off x="3848987" y="4157330"/>
            <a:ext cx="2896381" cy="456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61CC5FE-4F5A-4BEB-93B8-C203518E3D5C}"/>
              </a:ext>
            </a:extLst>
          </p:cNvPr>
          <p:cNvSpPr/>
          <p:nvPr/>
        </p:nvSpPr>
        <p:spPr>
          <a:xfrm>
            <a:off x="4501661" y="3798332"/>
            <a:ext cx="2340724" cy="523220"/>
          </a:xfrm>
          <a:prstGeom prst="rect">
            <a:avLst/>
          </a:prstGeom>
          <a:solidFill>
            <a:schemeClr val="bg1"/>
          </a:solidFill>
        </p:spPr>
        <p:txBody>
          <a:bodyPr wrap="square">
            <a:spAutoFit/>
          </a:bodyPr>
          <a:lstStyle/>
          <a:p>
            <a:r>
              <a:rPr lang="en-US" sz="1400" b="1" dirty="0"/>
              <a:t>Dragging of Pin Auto updates Longitude and Latitude</a:t>
            </a:r>
            <a:endParaRPr lang="ar-SA" sz="1400" dirty="0"/>
          </a:p>
        </p:txBody>
      </p:sp>
      <p:sp>
        <p:nvSpPr>
          <p:cNvPr id="27" name="Rectangle 26">
            <a:extLst>
              <a:ext uri="{FF2B5EF4-FFF2-40B4-BE49-F238E27FC236}">
                <a16:creationId xmlns:a16="http://schemas.microsoft.com/office/drawing/2014/main" id="{E2489398-4079-467A-8153-65F1EC850896}"/>
              </a:ext>
            </a:extLst>
          </p:cNvPr>
          <p:cNvSpPr/>
          <p:nvPr/>
        </p:nvSpPr>
        <p:spPr>
          <a:xfrm>
            <a:off x="53161" y="4613863"/>
            <a:ext cx="1504229" cy="738664"/>
          </a:xfrm>
          <a:prstGeom prst="rect">
            <a:avLst/>
          </a:prstGeom>
          <a:solidFill>
            <a:schemeClr val="bg1"/>
          </a:solidFill>
        </p:spPr>
        <p:txBody>
          <a:bodyPr wrap="square">
            <a:spAutoFit/>
          </a:bodyPr>
          <a:lstStyle/>
          <a:p>
            <a:pPr algn="ctr"/>
            <a:r>
              <a:rPr lang="en-US" sz="1400" b="1" dirty="0"/>
              <a:t>Save New Tower ID “80246”</a:t>
            </a:r>
          </a:p>
          <a:p>
            <a:pPr algn="ctr"/>
            <a:r>
              <a:rPr lang="en-US" sz="1400" b="1" dirty="0"/>
              <a:t>In Database</a:t>
            </a:r>
            <a:endParaRPr lang="ar-SA" sz="1400" dirty="0"/>
          </a:p>
        </p:txBody>
      </p:sp>
      <p:cxnSp>
        <p:nvCxnSpPr>
          <p:cNvPr id="28" name="Straight Arrow Connector 27">
            <a:extLst>
              <a:ext uri="{FF2B5EF4-FFF2-40B4-BE49-F238E27FC236}">
                <a16:creationId xmlns:a16="http://schemas.microsoft.com/office/drawing/2014/main" id="{78CA21C1-434E-4903-A706-9CAE0EAF2A6D}"/>
              </a:ext>
            </a:extLst>
          </p:cNvPr>
          <p:cNvCxnSpPr>
            <a:cxnSpLocks/>
          </p:cNvCxnSpPr>
          <p:nvPr/>
        </p:nvCxnSpPr>
        <p:spPr>
          <a:xfrm>
            <a:off x="1254642" y="5352527"/>
            <a:ext cx="1275907" cy="11014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50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05A55-3499-4FAC-9C0B-5C434EE95298}"/>
              </a:ext>
            </a:extLst>
          </p:cNvPr>
          <p:cNvPicPr>
            <a:picLocks noChangeAspect="1"/>
          </p:cNvPicPr>
          <p:nvPr/>
        </p:nvPicPr>
        <p:blipFill>
          <a:blip r:embed="rId2"/>
          <a:stretch>
            <a:fillRect/>
          </a:stretch>
        </p:blipFill>
        <p:spPr>
          <a:xfrm>
            <a:off x="159488" y="1460371"/>
            <a:ext cx="5830857" cy="3937258"/>
          </a:xfrm>
          <a:prstGeom prst="rect">
            <a:avLst/>
          </a:prstGeom>
        </p:spPr>
      </p:pic>
      <p:pic>
        <p:nvPicPr>
          <p:cNvPr id="5" name="Picture 4">
            <a:extLst>
              <a:ext uri="{FF2B5EF4-FFF2-40B4-BE49-F238E27FC236}">
                <a16:creationId xmlns:a16="http://schemas.microsoft.com/office/drawing/2014/main" id="{6CB80FAE-2571-4D1C-A44D-9F1B29048E9E}"/>
              </a:ext>
            </a:extLst>
          </p:cNvPr>
          <p:cNvPicPr>
            <a:picLocks noChangeAspect="1"/>
          </p:cNvPicPr>
          <p:nvPr/>
        </p:nvPicPr>
        <p:blipFill>
          <a:blip r:embed="rId3"/>
          <a:stretch>
            <a:fillRect/>
          </a:stretch>
        </p:blipFill>
        <p:spPr>
          <a:xfrm>
            <a:off x="6201657" y="1460371"/>
            <a:ext cx="5806350" cy="3937258"/>
          </a:xfrm>
          <a:prstGeom prst="rect">
            <a:avLst/>
          </a:prstGeom>
        </p:spPr>
      </p:pic>
      <p:sp>
        <p:nvSpPr>
          <p:cNvPr id="6" name="Rectangle 5">
            <a:extLst>
              <a:ext uri="{FF2B5EF4-FFF2-40B4-BE49-F238E27FC236}">
                <a16:creationId xmlns:a16="http://schemas.microsoft.com/office/drawing/2014/main" id="{26FB26EE-6395-42A4-8785-FD6EFF9B2575}"/>
              </a:ext>
            </a:extLst>
          </p:cNvPr>
          <p:cNvSpPr/>
          <p:nvPr/>
        </p:nvSpPr>
        <p:spPr>
          <a:xfrm>
            <a:off x="1127386" y="5476895"/>
            <a:ext cx="3895060" cy="646331"/>
          </a:xfrm>
          <a:prstGeom prst="rect">
            <a:avLst/>
          </a:prstGeom>
        </p:spPr>
        <p:txBody>
          <a:bodyPr wrap="square">
            <a:spAutoFit/>
          </a:bodyPr>
          <a:lstStyle/>
          <a:p>
            <a:pPr algn="ctr"/>
            <a:r>
              <a:rPr lang="en-US" b="1" dirty="0"/>
              <a:t>New ID “80246”</a:t>
            </a:r>
          </a:p>
          <a:p>
            <a:pPr algn="ctr"/>
            <a:r>
              <a:rPr lang="en-US" b="1" dirty="0"/>
              <a:t>In the Database</a:t>
            </a:r>
            <a:endParaRPr lang="ar-SA" dirty="0"/>
          </a:p>
        </p:txBody>
      </p:sp>
      <p:sp>
        <p:nvSpPr>
          <p:cNvPr id="7" name="Rectangle 6">
            <a:extLst>
              <a:ext uri="{FF2B5EF4-FFF2-40B4-BE49-F238E27FC236}">
                <a16:creationId xmlns:a16="http://schemas.microsoft.com/office/drawing/2014/main" id="{D7225AA0-8B94-43B1-9770-636EF7097D3D}"/>
              </a:ext>
            </a:extLst>
          </p:cNvPr>
          <p:cNvSpPr/>
          <p:nvPr/>
        </p:nvSpPr>
        <p:spPr>
          <a:xfrm>
            <a:off x="7319079" y="5427443"/>
            <a:ext cx="3895060" cy="646331"/>
          </a:xfrm>
          <a:prstGeom prst="rect">
            <a:avLst/>
          </a:prstGeom>
        </p:spPr>
        <p:txBody>
          <a:bodyPr wrap="square">
            <a:spAutoFit/>
          </a:bodyPr>
          <a:lstStyle/>
          <a:p>
            <a:pPr algn="ctr"/>
            <a:r>
              <a:rPr lang="en-US" b="1" dirty="0"/>
              <a:t>New ID “80246”</a:t>
            </a:r>
          </a:p>
          <a:p>
            <a:pPr algn="ctr"/>
            <a:r>
              <a:rPr lang="en-US" b="1" dirty="0"/>
              <a:t>In the View</a:t>
            </a:r>
            <a:endParaRPr lang="ar-SA" dirty="0"/>
          </a:p>
        </p:txBody>
      </p:sp>
      <p:sp>
        <p:nvSpPr>
          <p:cNvPr id="8" name="Rectangle: Rounded Corners 7">
            <a:extLst>
              <a:ext uri="{FF2B5EF4-FFF2-40B4-BE49-F238E27FC236}">
                <a16:creationId xmlns:a16="http://schemas.microsoft.com/office/drawing/2014/main" id="{45D4E209-F3A5-4B52-ABCE-7E56D187E7B6}"/>
              </a:ext>
            </a:extLst>
          </p:cNvPr>
          <p:cNvSpPr/>
          <p:nvPr/>
        </p:nvSpPr>
        <p:spPr>
          <a:xfrm>
            <a:off x="1935126" y="4316819"/>
            <a:ext cx="4055218" cy="1275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Rectangle: Rounded Corners 8">
            <a:extLst>
              <a:ext uri="{FF2B5EF4-FFF2-40B4-BE49-F238E27FC236}">
                <a16:creationId xmlns:a16="http://schemas.microsoft.com/office/drawing/2014/main" id="{EB79026C-95FA-48CB-91AB-EAEC3F6E33CA}"/>
              </a:ext>
            </a:extLst>
          </p:cNvPr>
          <p:cNvSpPr/>
          <p:nvPr/>
        </p:nvSpPr>
        <p:spPr>
          <a:xfrm>
            <a:off x="6354055" y="4554280"/>
            <a:ext cx="4554949" cy="1665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Rectangle 9">
            <a:extLst>
              <a:ext uri="{FF2B5EF4-FFF2-40B4-BE49-F238E27FC236}">
                <a16:creationId xmlns:a16="http://schemas.microsoft.com/office/drawing/2014/main" id="{4F98843E-8DDE-4E6D-84F0-7A36971CB9DD}"/>
              </a:ext>
            </a:extLst>
          </p:cNvPr>
          <p:cNvSpPr/>
          <p:nvPr/>
        </p:nvSpPr>
        <p:spPr>
          <a:xfrm>
            <a:off x="1193048" y="507151"/>
            <a:ext cx="1555811" cy="369332"/>
          </a:xfrm>
          <a:prstGeom prst="rect">
            <a:avLst/>
          </a:prstGeom>
        </p:spPr>
        <p:txBody>
          <a:bodyPr wrap="none">
            <a:spAutoFit/>
          </a:bodyPr>
          <a:lstStyle/>
          <a:p>
            <a:pPr algn="ctr"/>
            <a:r>
              <a:rPr lang="en-US" b="1" dirty="0"/>
              <a:t>Locate New ID</a:t>
            </a:r>
            <a:endParaRPr lang="ar-SA" dirty="0"/>
          </a:p>
        </p:txBody>
      </p:sp>
    </p:spTree>
    <p:extLst>
      <p:ext uri="{BB962C8B-B14F-4D97-AF65-F5344CB8AC3E}">
        <p14:creationId xmlns:p14="http://schemas.microsoft.com/office/powerpoint/2010/main" val="249147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C8EDC-7B4E-4D33-BBF5-928872025919}"/>
              </a:ext>
            </a:extLst>
          </p:cNvPr>
          <p:cNvPicPr>
            <a:picLocks noChangeAspect="1"/>
          </p:cNvPicPr>
          <p:nvPr/>
        </p:nvPicPr>
        <p:blipFill>
          <a:blip r:embed="rId2"/>
          <a:stretch>
            <a:fillRect/>
          </a:stretch>
        </p:blipFill>
        <p:spPr>
          <a:xfrm>
            <a:off x="2634029" y="0"/>
            <a:ext cx="6923942" cy="6858000"/>
          </a:xfrm>
          <a:prstGeom prst="rect">
            <a:avLst/>
          </a:prstGeom>
        </p:spPr>
      </p:pic>
      <p:sp>
        <p:nvSpPr>
          <p:cNvPr id="7" name="Rectangle 6">
            <a:extLst>
              <a:ext uri="{FF2B5EF4-FFF2-40B4-BE49-F238E27FC236}">
                <a16:creationId xmlns:a16="http://schemas.microsoft.com/office/drawing/2014/main" id="{B7222EB1-04BF-48F7-BAEE-C89667B9699E}"/>
              </a:ext>
            </a:extLst>
          </p:cNvPr>
          <p:cNvSpPr/>
          <p:nvPr/>
        </p:nvSpPr>
        <p:spPr>
          <a:xfrm>
            <a:off x="175514" y="1320807"/>
            <a:ext cx="1717081" cy="646331"/>
          </a:xfrm>
          <a:prstGeom prst="rect">
            <a:avLst/>
          </a:prstGeom>
        </p:spPr>
        <p:txBody>
          <a:bodyPr wrap="square">
            <a:spAutoFit/>
          </a:bodyPr>
          <a:lstStyle/>
          <a:p>
            <a:r>
              <a:rPr lang="en-US" b="1" dirty="0"/>
              <a:t>Modify the Location</a:t>
            </a:r>
            <a:endParaRPr lang="ar-SA" dirty="0"/>
          </a:p>
        </p:txBody>
      </p:sp>
      <p:sp>
        <p:nvSpPr>
          <p:cNvPr id="6" name="Rectangle 5">
            <a:extLst>
              <a:ext uri="{FF2B5EF4-FFF2-40B4-BE49-F238E27FC236}">
                <a16:creationId xmlns:a16="http://schemas.microsoft.com/office/drawing/2014/main" id="{7B54D1BA-85CF-4CEB-A20B-A18207CBC454}"/>
              </a:ext>
            </a:extLst>
          </p:cNvPr>
          <p:cNvSpPr/>
          <p:nvPr/>
        </p:nvSpPr>
        <p:spPr>
          <a:xfrm>
            <a:off x="6588108" y="3777367"/>
            <a:ext cx="1854143" cy="1200329"/>
          </a:xfrm>
          <a:prstGeom prst="rect">
            <a:avLst/>
          </a:prstGeom>
          <a:solidFill>
            <a:schemeClr val="bg1"/>
          </a:solidFill>
        </p:spPr>
        <p:txBody>
          <a:bodyPr wrap="square">
            <a:spAutoFit/>
          </a:bodyPr>
          <a:lstStyle/>
          <a:p>
            <a:pPr algn="ctr"/>
            <a:r>
              <a:rPr lang="en-US" b="1" dirty="0"/>
              <a:t>Drag the Pin to new Location to update new location</a:t>
            </a:r>
            <a:endParaRPr lang="ar-SA" dirty="0"/>
          </a:p>
        </p:txBody>
      </p:sp>
      <p:cxnSp>
        <p:nvCxnSpPr>
          <p:cNvPr id="17" name="Straight Arrow Connector 16">
            <a:extLst>
              <a:ext uri="{FF2B5EF4-FFF2-40B4-BE49-F238E27FC236}">
                <a16:creationId xmlns:a16="http://schemas.microsoft.com/office/drawing/2014/main" id="{74C5860D-A14A-4156-8605-778664A61D55}"/>
              </a:ext>
            </a:extLst>
          </p:cNvPr>
          <p:cNvCxnSpPr>
            <a:cxnSpLocks/>
          </p:cNvCxnSpPr>
          <p:nvPr/>
        </p:nvCxnSpPr>
        <p:spPr>
          <a:xfrm flipH="1" flipV="1">
            <a:off x="4253023" y="4100532"/>
            <a:ext cx="2062717" cy="1843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2489398-4079-467A-8153-65F1EC850896}"/>
              </a:ext>
            </a:extLst>
          </p:cNvPr>
          <p:cNvSpPr/>
          <p:nvPr/>
        </p:nvSpPr>
        <p:spPr>
          <a:xfrm>
            <a:off x="53161" y="4613863"/>
            <a:ext cx="1504229" cy="738664"/>
          </a:xfrm>
          <a:prstGeom prst="rect">
            <a:avLst/>
          </a:prstGeom>
          <a:solidFill>
            <a:schemeClr val="bg1"/>
          </a:solidFill>
        </p:spPr>
        <p:txBody>
          <a:bodyPr wrap="square">
            <a:spAutoFit/>
          </a:bodyPr>
          <a:lstStyle/>
          <a:p>
            <a:pPr algn="ctr"/>
            <a:r>
              <a:rPr lang="en-US" sz="1400" b="1" dirty="0"/>
              <a:t>Update Tower ID “80246”</a:t>
            </a:r>
          </a:p>
          <a:p>
            <a:pPr algn="ctr"/>
            <a:r>
              <a:rPr lang="en-US" sz="1400" b="1" dirty="0"/>
              <a:t>In the Database</a:t>
            </a:r>
            <a:endParaRPr lang="ar-SA" sz="1400" dirty="0"/>
          </a:p>
        </p:txBody>
      </p:sp>
      <p:cxnSp>
        <p:nvCxnSpPr>
          <p:cNvPr id="28" name="Straight Arrow Connector 27">
            <a:extLst>
              <a:ext uri="{FF2B5EF4-FFF2-40B4-BE49-F238E27FC236}">
                <a16:creationId xmlns:a16="http://schemas.microsoft.com/office/drawing/2014/main" id="{78CA21C1-434E-4903-A706-9CAE0EAF2A6D}"/>
              </a:ext>
            </a:extLst>
          </p:cNvPr>
          <p:cNvCxnSpPr>
            <a:cxnSpLocks/>
          </p:cNvCxnSpPr>
          <p:nvPr/>
        </p:nvCxnSpPr>
        <p:spPr>
          <a:xfrm>
            <a:off x="1457756" y="5118611"/>
            <a:ext cx="1721379" cy="12715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606959-1365-42D7-9FAC-AA8CABD13FB6}"/>
              </a:ext>
            </a:extLst>
          </p:cNvPr>
          <p:cNvSpPr/>
          <p:nvPr/>
        </p:nvSpPr>
        <p:spPr>
          <a:xfrm>
            <a:off x="53161" y="2697420"/>
            <a:ext cx="1504229" cy="954107"/>
          </a:xfrm>
          <a:prstGeom prst="rect">
            <a:avLst/>
          </a:prstGeom>
          <a:solidFill>
            <a:schemeClr val="bg1"/>
          </a:solidFill>
        </p:spPr>
        <p:txBody>
          <a:bodyPr wrap="square">
            <a:spAutoFit/>
          </a:bodyPr>
          <a:lstStyle/>
          <a:p>
            <a:pPr algn="ctr"/>
            <a:r>
              <a:rPr lang="en-US" sz="1400" b="1" dirty="0"/>
              <a:t>Load Tower ID “80246”</a:t>
            </a:r>
          </a:p>
          <a:p>
            <a:pPr algn="ctr"/>
            <a:r>
              <a:rPr lang="en-US" sz="1400" b="1" dirty="0"/>
              <a:t>From the Database</a:t>
            </a:r>
            <a:endParaRPr lang="ar-SA" sz="1400" dirty="0"/>
          </a:p>
        </p:txBody>
      </p:sp>
      <p:cxnSp>
        <p:nvCxnSpPr>
          <p:cNvPr id="14" name="Straight Arrow Connector 13">
            <a:extLst>
              <a:ext uri="{FF2B5EF4-FFF2-40B4-BE49-F238E27FC236}">
                <a16:creationId xmlns:a16="http://schemas.microsoft.com/office/drawing/2014/main" id="{D1D8E4DD-99B4-4794-93CA-D9BE3034CE20}"/>
              </a:ext>
            </a:extLst>
          </p:cNvPr>
          <p:cNvCxnSpPr>
            <a:cxnSpLocks/>
            <a:stCxn id="13" idx="3"/>
          </p:cNvCxnSpPr>
          <p:nvPr/>
        </p:nvCxnSpPr>
        <p:spPr>
          <a:xfrm flipV="1">
            <a:off x="1557390" y="1860700"/>
            <a:ext cx="1621745" cy="13137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404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890381-7763-4ACA-BED2-12BA4A3CD5C0}"/>
              </a:ext>
            </a:extLst>
          </p:cNvPr>
          <p:cNvPicPr>
            <a:picLocks noChangeAspect="1"/>
          </p:cNvPicPr>
          <p:nvPr/>
        </p:nvPicPr>
        <p:blipFill>
          <a:blip r:embed="rId2"/>
          <a:stretch>
            <a:fillRect/>
          </a:stretch>
        </p:blipFill>
        <p:spPr>
          <a:xfrm>
            <a:off x="927528" y="1952846"/>
            <a:ext cx="5168472" cy="4093535"/>
          </a:xfrm>
          <a:prstGeom prst="rect">
            <a:avLst/>
          </a:prstGeom>
        </p:spPr>
      </p:pic>
      <p:sp>
        <p:nvSpPr>
          <p:cNvPr id="11" name="Rectangle 10">
            <a:extLst>
              <a:ext uri="{FF2B5EF4-FFF2-40B4-BE49-F238E27FC236}">
                <a16:creationId xmlns:a16="http://schemas.microsoft.com/office/drawing/2014/main" id="{7B3256C7-A46B-41E7-8488-D97E7255DB5C}"/>
              </a:ext>
            </a:extLst>
          </p:cNvPr>
          <p:cNvSpPr/>
          <p:nvPr/>
        </p:nvSpPr>
        <p:spPr>
          <a:xfrm>
            <a:off x="1852536" y="865246"/>
            <a:ext cx="2271790" cy="646331"/>
          </a:xfrm>
          <a:prstGeom prst="rect">
            <a:avLst/>
          </a:prstGeom>
        </p:spPr>
        <p:txBody>
          <a:bodyPr wrap="square">
            <a:spAutoFit/>
          </a:bodyPr>
          <a:lstStyle/>
          <a:p>
            <a:pPr algn="ctr"/>
            <a:r>
              <a:rPr lang="en-US" b="1" dirty="0"/>
              <a:t>Germany :  Largest cluster size “10020”</a:t>
            </a:r>
            <a:endParaRPr lang="ar-SA" dirty="0"/>
          </a:p>
        </p:txBody>
      </p:sp>
      <p:cxnSp>
        <p:nvCxnSpPr>
          <p:cNvPr id="13" name="Straight Arrow Connector 12">
            <a:extLst>
              <a:ext uri="{FF2B5EF4-FFF2-40B4-BE49-F238E27FC236}">
                <a16:creationId xmlns:a16="http://schemas.microsoft.com/office/drawing/2014/main" id="{EE48E620-BCFC-4140-98CF-A5702B1A6BA0}"/>
              </a:ext>
            </a:extLst>
          </p:cNvPr>
          <p:cNvCxnSpPr>
            <a:cxnSpLocks/>
          </p:cNvCxnSpPr>
          <p:nvPr/>
        </p:nvCxnSpPr>
        <p:spPr>
          <a:xfrm>
            <a:off x="3511764" y="1511577"/>
            <a:ext cx="898311" cy="182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B9853C7-F343-416B-8067-B85D02C2A7DB}"/>
              </a:ext>
            </a:extLst>
          </p:cNvPr>
          <p:cNvSpPr/>
          <p:nvPr/>
        </p:nvSpPr>
        <p:spPr>
          <a:xfrm>
            <a:off x="2559468" y="6118318"/>
            <a:ext cx="2484206" cy="369332"/>
          </a:xfrm>
          <a:prstGeom prst="rect">
            <a:avLst/>
          </a:prstGeom>
        </p:spPr>
        <p:txBody>
          <a:bodyPr wrap="none">
            <a:spAutoFit/>
          </a:bodyPr>
          <a:lstStyle/>
          <a:p>
            <a:pPr algn="ctr"/>
            <a:r>
              <a:rPr lang="en-US" b="1" dirty="0"/>
              <a:t>Germany Zoom Level : 4</a:t>
            </a:r>
            <a:endParaRPr lang="ar-SA" dirty="0"/>
          </a:p>
        </p:txBody>
      </p:sp>
      <p:pic>
        <p:nvPicPr>
          <p:cNvPr id="18" name="Picture 17">
            <a:extLst>
              <a:ext uri="{FF2B5EF4-FFF2-40B4-BE49-F238E27FC236}">
                <a16:creationId xmlns:a16="http://schemas.microsoft.com/office/drawing/2014/main" id="{08055A36-8928-40A7-9D17-AFE3203058F8}"/>
              </a:ext>
            </a:extLst>
          </p:cNvPr>
          <p:cNvPicPr>
            <a:picLocks noChangeAspect="1"/>
          </p:cNvPicPr>
          <p:nvPr/>
        </p:nvPicPr>
        <p:blipFill>
          <a:blip r:embed="rId3"/>
          <a:stretch>
            <a:fillRect/>
          </a:stretch>
        </p:blipFill>
        <p:spPr>
          <a:xfrm>
            <a:off x="6239311" y="1952846"/>
            <a:ext cx="5168473" cy="4093536"/>
          </a:xfrm>
          <a:prstGeom prst="rect">
            <a:avLst/>
          </a:prstGeom>
        </p:spPr>
      </p:pic>
      <p:sp>
        <p:nvSpPr>
          <p:cNvPr id="19" name="Rectangle 18">
            <a:extLst>
              <a:ext uri="{FF2B5EF4-FFF2-40B4-BE49-F238E27FC236}">
                <a16:creationId xmlns:a16="http://schemas.microsoft.com/office/drawing/2014/main" id="{346C4B9A-583B-4434-BC73-A0A7DC0A131D}"/>
              </a:ext>
            </a:extLst>
          </p:cNvPr>
          <p:cNvSpPr/>
          <p:nvPr/>
        </p:nvSpPr>
        <p:spPr>
          <a:xfrm>
            <a:off x="7423067" y="947382"/>
            <a:ext cx="2683940" cy="646331"/>
          </a:xfrm>
          <a:prstGeom prst="rect">
            <a:avLst/>
          </a:prstGeom>
        </p:spPr>
        <p:txBody>
          <a:bodyPr wrap="none">
            <a:spAutoFit/>
          </a:bodyPr>
          <a:lstStyle/>
          <a:p>
            <a:r>
              <a:rPr lang="en-US" b="1" dirty="0"/>
              <a:t> ‘</a:t>
            </a:r>
            <a:r>
              <a:rPr lang="en-US" b="1" dirty="0" err="1"/>
              <a:t>Oranienburg</a:t>
            </a:r>
            <a:r>
              <a:rPr lang="en-US" b="1" dirty="0"/>
              <a:t>’ region</a:t>
            </a:r>
          </a:p>
          <a:p>
            <a:r>
              <a:rPr lang="en-US" b="1" dirty="0"/>
              <a:t>Largest cluster size “5706”</a:t>
            </a:r>
            <a:endParaRPr lang="ar-SA" dirty="0"/>
          </a:p>
        </p:txBody>
      </p:sp>
      <p:sp>
        <p:nvSpPr>
          <p:cNvPr id="20" name="Rectangle 19">
            <a:extLst>
              <a:ext uri="{FF2B5EF4-FFF2-40B4-BE49-F238E27FC236}">
                <a16:creationId xmlns:a16="http://schemas.microsoft.com/office/drawing/2014/main" id="{1CEF5E00-220A-485F-8F21-C7C9F7104E5B}"/>
              </a:ext>
            </a:extLst>
          </p:cNvPr>
          <p:cNvSpPr/>
          <p:nvPr/>
        </p:nvSpPr>
        <p:spPr>
          <a:xfrm>
            <a:off x="7491675" y="6118318"/>
            <a:ext cx="2484206" cy="369332"/>
          </a:xfrm>
          <a:prstGeom prst="rect">
            <a:avLst/>
          </a:prstGeom>
        </p:spPr>
        <p:txBody>
          <a:bodyPr wrap="none">
            <a:spAutoFit/>
          </a:bodyPr>
          <a:lstStyle/>
          <a:p>
            <a:pPr algn="ctr"/>
            <a:r>
              <a:rPr lang="en-US" b="1" dirty="0"/>
              <a:t>Germany Zoom Level : 6</a:t>
            </a:r>
            <a:endParaRPr lang="ar-SA" dirty="0"/>
          </a:p>
        </p:txBody>
      </p:sp>
      <p:cxnSp>
        <p:nvCxnSpPr>
          <p:cNvPr id="21" name="Straight Arrow Connector 20">
            <a:extLst>
              <a:ext uri="{FF2B5EF4-FFF2-40B4-BE49-F238E27FC236}">
                <a16:creationId xmlns:a16="http://schemas.microsoft.com/office/drawing/2014/main" id="{4770B5B3-0EC0-43D4-A2A1-2AEF0834114E}"/>
              </a:ext>
            </a:extLst>
          </p:cNvPr>
          <p:cNvCxnSpPr>
            <a:cxnSpLocks/>
          </p:cNvCxnSpPr>
          <p:nvPr/>
        </p:nvCxnSpPr>
        <p:spPr>
          <a:xfrm>
            <a:off x="8823547" y="1606827"/>
            <a:ext cx="272327" cy="275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78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E22A6-7F01-49FE-8DC7-4FA9A533ED95}"/>
              </a:ext>
            </a:extLst>
          </p:cNvPr>
          <p:cNvPicPr>
            <a:picLocks noChangeAspect="1"/>
          </p:cNvPicPr>
          <p:nvPr/>
        </p:nvPicPr>
        <p:blipFill>
          <a:blip r:embed="rId2"/>
          <a:stretch>
            <a:fillRect/>
          </a:stretch>
        </p:blipFill>
        <p:spPr>
          <a:xfrm>
            <a:off x="441398" y="1497696"/>
            <a:ext cx="5326977" cy="4219074"/>
          </a:xfrm>
          <a:prstGeom prst="rect">
            <a:avLst/>
          </a:prstGeom>
        </p:spPr>
      </p:pic>
      <p:sp>
        <p:nvSpPr>
          <p:cNvPr id="5" name="Rectangle 4">
            <a:extLst>
              <a:ext uri="{FF2B5EF4-FFF2-40B4-BE49-F238E27FC236}">
                <a16:creationId xmlns:a16="http://schemas.microsoft.com/office/drawing/2014/main" id="{8D23ABC7-DA16-42B0-8F87-6998B5155502}"/>
              </a:ext>
            </a:extLst>
          </p:cNvPr>
          <p:cNvSpPr/>
          <p:nvPr/>
        </p:nvSpPr>
        <p:spPr>
          <a:xfrm>
            <a:off x="2563492" y="5955448"/>
            <a:ext cx="1082797" cy="369332"/>
          </a:xfrm>
          <a:prstGeom prst="rect">
            <a:avLst/>
          </a:prstGeom>
        </p:spPr>
        <p:txBody>
          <a:bodyPr wrap="none">
            <a:spAutoFit/>
          </a:bodyPr>
          <a:lstStyle/>
          <a:p>
            <a:pPr algn="ctr"/>
            <a:r>
              <a:rPr lang="en-US" b="1" dirty="0"/>
              <a:t>City View</a:t>
            </a:r>
            <a:endParaRPr lang="ar-SA" dirty="0"/>
          </a:p>
        </p:txBody>
      </p:sp>
      <p:sp>
        <p:nvSpPr>
          <p:cNvPr id="6" name="Oval 5">
            <a:extLst>
              <a:ext uri="{FF2B5EF4-FFF2-40B4-BE49-F238E27FC236}">
                <a16:creationId xmlns:a16="http://schemas.microsoft.com/office/drawing/2014/main" id="{50F527F7-FC3B-4F5C-B13E-7B4EA0C68A96}"/>
              </a:ext>
            </a:extLst>
          </p:cNvPr>
          <p:cNvSpPr/>
          <p:nvPr/>
        </p:nvSpPr>
        <p:spPr>
          <a:xfrm>
            <a:off x="2518611" y="3527022"/>
            <a:ext cx="1235242" cy="8685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Rectangle 10">
            <a:extLst>
              <a:ext uri="{FF2B5EF4-FFF2-40B4-BE49-F238E27FC236}">
                <a16:creationId xmlns:a16="http://schemas.microsoft.com/office/drawing/2014/main" id="{C93838FA-8C62-4CEE-B67D-0EB1524A9869}"/>
              </a:ext>
            </a:extLst>
          </p:cNvPr>
          <p:cNvSpPr/>
          <p:nvPr/>
        </p:nvSpPr>
        <p:spPr>
          <a:xfrm>
            <a:off x="1482063" y="717886"/>
            <a:ext cx="2271790" cy="646331"/>
          </a:xfrm>
          <a:prstGeom prst="rect">
            <a:avLst/>
          </a:prstGeom>
        </p:spPr>
        <p:txBody>
          <a:bodyPr wrap="square">
            <a:spAutoFit/>
          </a:bodyPr>
          <a:lstStyle/>
          <a:p>
            <a:pPr algn="ctr"/>
            <a:r>
              <a:rPr lang="en-US" b="1" dirty="0"/>
              <a:t>Dense Cluster in </a:t>
            </a:r>
            <a:r>
              <a:rPr lang="en-US" b="1" dirty="0" err="1"/>
              <a:t>Wilmersdorf</a:t>
            </a:r>
            <a:r>
              <a:rPr lang="en-US" b="1" dirty="0"/>
              <a:t> Area</a:t>
            </a:r>
            <a:endParaRPr lang="ar-SA" dirty="0"/>
          </a:p>
        </p:txBody>
      </p:sp>
      <p:cxnSp>
        <p:nvCxnSpPr>
          <p:cNvPr id="12" name="Straight Arrow Connector 11">
            <a:extLst>
              <a:ext uri="{FF2B5EF4-FFF2-40B4-BE49-F238E27FC236}">
                <a16:creationId xmlns:a16="http://schemas.microsoft.com/office/drawing/2014/main" id="{C1C37129-E3CE-4EDD-B17D-F45B1E247269}"/>
              </a:ext>
            </a:extLst>
          </p:cNvPr>
          <p:cNvCxnSpPr>
            <a:cxnSpLocks/>
          </p:cNvCxnSpPr>
          <p:nvPr/>
        </p:nvCxnSpPr>
        <p:spPr>
          <a:xfrm>
            <a:off x="2662989" y="1141230"/>
            <a:ext cx="441897" cy="249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F63832-147E-4046-BEA0-1901C234BB42}"/>
              </a:ext>
            </a:extLst>
          </p:cNvPr>
          <p:cNvPicPr>
            <a:picLocks noChangeAspect="1"/>
          </p:cNvPicPr>
          <p:nvPr/>
        </p:nvPicPr>
        <p:blipFill>
          <a:blip r:embed="rId3"/>
          <a:stretch>
            <a:fillRect/>
          </a:stretch>
        </p:blipFill>
        <p:spPr>
          <a:xfrm>
            <a:off x="6198240" y="1497696"/>
            <a:ext cx="5326978" cy="4219075"/>
          </a:xfrm>
          <a:prstGeom prst="rect">
            <a:avLst/>
          </a:prstGeom>
        </p:spPr>
      </p:pic>
      <p:sp>
        <p:nvSpPr>
          <p:cNvPr id="14" name="Rectangle 13">
            <a:extLst>
              <a:ext uri="{FF2B5EF4-FFF2-40B4-BE49-F238E27FC236}">
                <a16:creationId xmlns:a16="http://schemas.microsoft.com/office/drawing/2014/main" id="{110D97A5-4ED7-4A46-80E1-A65FA5BD2692}"/>
              </a:ext>
            </a:extLst>
          </p:cNvPr>
          <p:cNvSpPr/>
          <p:nvPr/>
        </p:nvSpPr>
        <p:spPr>
          <a:xfrm>
            <a:off x="8440394" y="5780578"/>
            <a:ext cx="1293432" cy="369332"/>
          </a:xfrm>
          <a:prstGeom prst="rect">
            <a:avLst/>
          </a:prstGeom>
        </p:spPr>
        <p:txBody>
          <a:bodyPr wrap="none">
            <a:spAutoFit/>
          </a:bodyPr>
          <a:lstStyle/>
          <a:p>
            <a:pPr algn="ctr"/>
            <a:r>
              <a:rPr lang="en-US" b="1" dirty="0"/>
              <a:t>Street View</a:t>
            </a:r>
            <a:endParaRPr lang="ar-SA" dirty="0"/>
          </a:p>
        </p:txBody>
      </p:sp>
      <p:sp>
        <p:nvSpPr>
          <p:cNvPr id="15" name="Oval 14">
            <a:extLst>
              <a:ext uri="{FF2B5EF4-FFF2-40B4-BE49-F238E27FC236}">
                <a16:creationId xmlns:a16="http://schemas.microsoft.com/office/drawing/2014/main" id="{E8BEC087-AE75-440B-A97D-0CBDE8F858BB}"/>
              </a:ext>
            </a:extLst>
          </p:cNvPr>
          <p:cNvSpPr/>
          <p:nvPr/>
        </p:nvSpPr>
        <p:spPr>
          <a:xfrm>
            <a:off x="8598567" y="3882189"/>
            <a:ext cx="441897" cy="3368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Rectangle 15">
            <a:extLst>
              <a:ext uri="{FF2B5EF4-FFF2-40B4-BE49-F238E27FC236}">
                <a16:creationId xmlns:a16="http://schemas.microsoft.com/office/drawing/2014/main" id="{25E9949D-45C7-4862-87FE-95F586CA4BFA}"/>
              </a:ext>
            </a:extLst>
          </p:cNvPr>
          <p:cNvSpPr/>
          <p:nvPr/>
        </p:nvSpPr>
        <p:spPr>
          <a:xfrm>
            <a:off x="7257220" y="666459"/>
            <a:ext cx="2801179" cy="646331"/>
          </a:xfrm>
          <a:prstGeom prst="rect">
            <a:avLst/>
          </a:prstGeom>
        </p:spPr>
        <p:txBody>
          <a:bodyPr wrap="square">
            <a:spAutoFit/>
          </a:bodyPr>
          <a:lstStyle/>
          <a:p>
            <a:pPr algn="ctr"/>
            <a:r>
              <a:rPr lang="en-US" b="1" dirty="0"/>
              <a:t>Dense Cluster in </a:t>
            </a:r>
            <a:r>
              <a:rPr lang="en-US" b="1" dirty="0" err="1"/>
              <a:t>Eisenacher</a:t>
            </a:r>
            <a:r>
              <a:rPr lang="en-US" b="1" dirty="0"/>
              <a:t> </a:t>
            </a:r>
            <a:r>
              <a:rPr lang="en-US" b="1" dirty="0" err="1"/>
              <a:t>StraBe</a:t>
            </a:r>
            <a:r>
              <a:rPr lang="en-US" b="1" dirty="0"/>
              <a:t> “28” Measurements</a:t>
            </a:r>
            <a:endParaRPr lang="ar-SA" dirty="0"/>
          </a:p>
        </p:txBody>
      </p:sp>
      <p:cxnSp>
        <p:nvCxnSpPr>
          <p:cNvPr id="17" name="Straight Arrow Connector 16">
            <a:extLst>
              <a:ext uri="{FF2B5EF4-FFF2-40B4-BE49-F238E27FC236}">
                <a16:creationId xmlns:a16="http://schemas.microsoft.com/office/drawing/2014/main" id="{1117E65C-FB87-4E04-A3F7-92BBE963B430}"/>
              </a:ext>
            </a:extLst>
          </p:cNvPr>
          <p:cNvCxnSpPr>
            <a:cxnSpLocks/>
          </p:cNvCxnSpPr>
          <p:nvPr/>
        </p:nvCxnSpPr>
        <p:spPr>
          <a:xfrm>
            <a:off x="8438147" y="1089803"/>
            <a:ext cx="441897" cy="249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568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8E9E09-1571-4D78-901E-CA4A49DBD2B8}"/>
              </a:ext>
            </a:extLst>
          </p:cNvPr>
          <p:cNvSpPr/>
          <p:nvPr/>
        </p:nvSpPr>
        <p:spPr>
          <a:xfrm>
            <a:off x="5402638" y="3244334"/>
            <a:ext cx="1386726" cy="584775"/>
          </a:xfrm>
          <a:prstGeom prst="rect">
            <a:avLst/>
          </a:prstGeom>
        </p:spPr>
        <p:txBody>
          <a:bodyPr wrap="none">
            <a:spAutoFit/>
          </a:bodyPr>
          <a:lstStyle/>
          <a:p>
            <a:pPr algn="ctr"/>
            <a:r>
              <a:rPr lang="en-US" sz="3200" b="1" dirty="0"/>
              <a:t>Thanks</a:t>
            </a:r>
            <a:endParaRPr lang="ar-SA" sz="3200" dirty="0"/>
          </a:p>
        </p:txBody>
      </p:sp>
    </p:spTree>
    <p:extLst>
      <p:ext uri="{BB962C8B-B14F-4D97-AF65-F5344CB8AC3E}">
        <p14:creationId xmlns:p14="http://schemas.microsoft.com/office/powerpoint/2010/main" val="788876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838200" y="2442949"/>
            <a:ext cx="10515600" cy="2459250"/>
          </a:xfrm>
        </p:spPr>
        <p:txBody>
          <a:bodyPr>
            <a:normAutofit fontScale="90000"/>
          </a:bodyPr>
          <a:lstStyle/>
          <a:p>
            <a:r>
              <a:rPr lang="en-US" dirty="0" err="1"/>
              <a:t>OpenCelliD</a:t>
            </a:r>
            <a:r>
              <a:rPr lang="en-US" dirty="0"/>
              <a:t> is </a:t>
            </a:r>
            <a:r>
              <a:rPr lang="en-US" dirty="0" err="1"/>
              <a:t>BigData</a:t>
            </a:r>
            <a:r>
              <a:rPr lang="en-US" dirty="0"/>
              <a:t> collection of Cell Towers and </a:t>
            </a:r>
            <a:r>
              <a:rPr lang="en-US" dirty="0" err="1"/>
              <a:t>WiFi</a:t>
            </a:r>
            <a:r>
              <a:rPr lang="en-US" dirty="0"/>
              <a:t> Aps.</a:t>
            </a:r>
            <a:br>
              <a:rPr lang="en-US" dirty="0"/>
            </a:br>
            <a:br>
              <a:rPr lang="en-US" dirty="0"/>
            </a:br>
            <a:r>
              <a:rPr lang="en-US" dirty="0"/>
              <a:t>This database is built by the community and is free available for download.</a:t>
            </a:r>
            <a:br>
              <a:rPr lang="en-US" dirty="0"/>
            </a:br>
            <a:br>
              <a:rPr lang="en-US" dirty="0"/>
            </a:br>
            <a:r>
              <a:rPr lang="en-US" dirty="0"/>
              <a:t>The row count is 39,374,666, </a:t>
            </a:r>
            <a:r>
              <a:rPr lang="en-US" i="1" dirty="0">
                <a:effectLst/>
              </a:rPr>
              <a:t>Last updated on : 2018-02-14</a:t>
            </a:r>
            <a:br>
              <a:rPr lang="en-US" i="1" dirty="0">
                <a:effectLst/>
              </a:rPr>
            </a:br>
            <a:br>
              <a:rPr lang="en-US" i="1" dirty="0">
                <a:effectLst/>
              </a:rPr>
            </a:br>
            <a:r>
              <a:rPr lang="en-US" i="1" dirty="0">
                <a:effectLst/>
              </a:rPr>
              <a:t>Database link in CSV format </a:t>
            </a:r>
            <a:r>
              <a:rPr lang="en-US" dirty="0">
                <a:hlinkClick r:id="rId2"/>
              </a:rPr>
              <a:t>https://</a:t>
            </a:r>
            <a:r>
              <a:rPr lang="en-US" dirty="0" err="1">
                <a:hlinkClick r:id="rId2"/>
              </a:rPr>
              <a:t>opencellid.org</a:t>
            </a:r>
            <a:r>
              <a:rPr lang="en-US" dirty="0">
                <a:hlinkClick r:id="rId2"/>
              </a:rPr>
              <a:t>/downloads</a:t>
            </a:r>
            <a:br>
              <a:rPr lang="en-US" dirty="0"/>
            </a:br>
            <a:endParaRPr lang="ar-SA" dirty="0"/>
          </a:p>
        </p:txBody>
      </p:sp>
    </p:spTree>
    <p:extLst>
      <p:ext uri="{BB962C8B-B14F-4D97-AF65-F5344CB8AC3E}">
        <p14:creationId xmlns:p14="http://schemas.microsoft.com/office/powerpoint/2010/main" val="3664389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a:bodyPr>
          <a:lstStyle/>
          <a:p>
            <a:pPr marL="0" indent="0" algn="ctr">
              <a:buNone/>
            </a:pPr>
            <a:r>
              <a:rPr lang="en-US" sz="6000" b="1" dirty="0" err="1"/>
              <a:t>DataBase</a:t>
            </a:r>
            <a:endParaRPr lang="ar-SA" sz="6000" b="1" dirty="0"/>
          </a:p>
        </p:txBody>
      </p:sp>
    </p:spTree>
    <p:extLst>
      <p:ext uri="{BB962C8B-B14F-4D97-AF65-F5344CB8AC3E}">
        <p14:creationId xmlns:p14="http://schemas.microsoft.com/office/powerpoint/2010/main" val="1087985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CAE8-A490-41D0-A8DF-94F78BC4525A}"/>
              </a:ext>
            </a:extLst>
          </p:cNvPr>
          <p:cNvSpPr>
            <a:spLocks noGrp="1"/>
          </p:cNvSpPr>
          <p:nvPr>
            <p:ph type="title"/>
          </p:nvPr>
        </p:nvSpPr>
        <p:spPr/>
        <p:txBody>
          <a:bodyPr/>
          <a:lstStyle/>
          <a:p>
            <a:r>
              <a:rPr lang="en-US" b="1" dirty="0"/>
              <a:t>Data Base Structure</a:t>
            </a:r>
            <a:endParaRPr lang="ar-SA" b="1" dirty="0"/>
          </a:p>
        </p:txBody>
      </p:sp>
      <p:graphicFrame>
        <p:nvGraphicFramePr>
          <p:cNvPr id="5" name="Table 4">
            <a:extLst>
              <a:ext uri="{FF2B5EF4-FFF2-40B4-BE49-F238E27FC236}">
                <a16:creationId xmlns:a16="http://schemas.microsoft.com/office/drawing/2014/main" id="{13ACE83D-35EA-4FFC-A11C-13430B29D50E}"/>
              </a:ext>
            </a:extLst>
          </p:cNvPr>
          <p:cNvGraphicFramePr>
            <a:graphicFrameLocks noGrp="1"/>
          </p:cNvGraphicFramePr>
          <p:nvPr>
            <p:extLst>
              <p:ext uri="{D42A27DB-BD31-4B8C-83A1-F6EECF244321}">
                <p14:modId xmlns:p14="http://schemas.microsoft.com/office/powerpoint/2010/main" val="1218451214"/>
              </p:ext>
            </p:extLst>
          </p:nvPr>
        </p:nvGraphicFramePr>
        <p:xfrm>
          <a:off x="1391920" y="1825626"/>
          <a:ext cx="8835131" cy="4326829"/>
        </p:xfrm>
        <a:graphic>
          <a:graphicData uri="http://schemas.openxmlformats.org/drawingml/2006/table">
            <a:tbl>
              <a:tblPr firstRow="1" firstCol="1" bandRow="1">
                <a:tableStyleId>{BC89EF96-8CEA-46FF-86C4-4CE0E7609802}</a:tableStyleId>
              </a:tblPr>
              <a:tblGrid>
                <a:gridCol w="1107440">
                  <a:extLst>
                    <a:ext uri="{9D8B030D-6E8A-4147-A177-3AD203B41FA5}">
                      <a16:colId xmlns:a16="http://schemas.microsoft.com/office/drawing/2014/main" val="819462201"/>
                    </a:ext>
                  </a:extLst>
                </a:gridCol>
                <a:gridCol w="7727691">
                  <a:extLst>
                    <a:ext uri="{9D8B030D-6E8A-4147-A177-3AD203B41FA5}">
                      <a16:colId xmlns:a16="http://schemas.microsoft.com/office/drawing/2014/main" val="940204284"/>
                    </a:ext>
                  </a:extLst>
                </a:gridCol>
              </a:tblGrid>
              <a:tr h="230911">
                <a:tc>
                  <a:txBody>
                    <a:bodyPr/>
                    <a:lstStyle/>
                    <a:p>
                      <a:pPr marL="0" marR="0" algn="ctr">
                        <a:lnSpc>
                          <a:spcPct val="107000"/>
                        </a:lnSpc>
                        <a:spcBef>
                          <a:spcPts val="0"/>
                        </a:spcBef>
                        <a:spcAft>
                          <a:spcPts val="0"/>
                        </a:spcAft>
                      </a:pPr>
                      <a:r>
                        <a:rPr lang="en-US" sz="1600">
                          <a:effectLst/>
                        </a:rPr>
                        <a:t>Field </a:t>
                      </a:r>
                      <a:endParaRPr lang="en-US" sz="160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gn="ctr">
                        <a:lnSpc>
                          <a:spcPct val="107000"/>
                        </a:lnSpc>
                        <a:spcBef>
                          <a:spcPts val="0"/>
                        </a:spcBef>
                        <a:spcAft>
                          <a:spcPts val="0"/>
                        </a:spcAft>
                      </a:pPr>
                      <a:r>
                        <a:rPr lang="en-US" sz="1600" dirty="0">
                          <a:effectLst/>
                        </a:rPr>
                        <a:t>Description (based on official documentation where available)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145194607"/>
                  </a:ext>
                </a:extLst>
              </a:tr>
              <a:tr h="395101">
                <a:tc>
                  <a:txBody>
                    <a:bodyPr/>
                    <a:lstStyle/>
                    <a:p>
                      <a:pPr marL="0" marR="0">
                        <a:lnSpc>
                          <a:spcPct val="107000"/>
                        </a:lnSpc>
                        <a:spcBef>
                          <a:spcPts val="0"/>
                        </a:spcBef>
                        <a:spcAft>
                          <a:spcPts val="0"/>
                        </a:spcAft>
                      </a:pPr>
                      <a:r>
                        <a:rPr lang="en-US" sz="1600" dirty="0">
                          <a:effectLst/>
                        </a:rPr>
                        <a:t>ID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This field is auto Incremented.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333067368"/>
                  </a:ext>
                </a:extLst>
              </a:tr>
              <a:tr h="230911">
                <a:tc>
                  <a:txBody>
                    <a:bodyPr/>
                    <a:lstStyle/>
                    <a:p>
                      <a:pPr marL="0" marR="0">
                        <a:lnSpc>
                          <a:spcPct val="107000"/>
                        </a:lnSpc>
                        <a:spcBef>
                          <a:spcPts val="0"/>
                        </a:spcBef>
                        <a:spcAft>
                          <a:spcPts val="0"/>
                        </a:spcAft>
                      </a:pPr>
                      <a:r>
                        <a:rPr lang="en-US" sz="1600" dirty="0">
                          <a:effectLst/>
                        </a:rPr>
                        <a:t>Radio</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 </a:t>
                      </a:r>
                      <a:r>
                        <a:rPr lang="en-US" sz="1400" dirty="0" err="1">
                          <a:effectLst/>
                        </a:rPr>
                        <a:t>UMTS</a:t>
                      </a:r>
                      <a:r>
                        <a:rPr lang="en-US" sz="1400" dirty="0">
                          <a:effectLst/>
                        </a:rPr>
                        <a:t>/ GSM /LTE</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2059599795"/>
                  </a:ext>
                </a:extLst>
              </a:tr>
              <a:tr h="230911">
                <a:tc>
                  <a:txBody>
                    <a:bodyPr/>
                    <a:lstStyle/>
                    <a:p>
                      <a:pPr marL="0" marR="0">
                        <a:lnSpc>
                          <a:spcPct val="107000"/>
                        </a:lnSpc>
                        <a:spcBef>
                          <a:spcPts val="0"/>
                        </a:spcBef>
                        <a:spcAft>
                          <a:spcPts val="0"/>
                        </a:spcAft>
                      </a:pPr>
                      <a:r>
                        <a:rPr lang="en-US" sz="1600" dirty="0">
                          <a:effectLst/>
                        </a:rPr>
                        <a:t>Area</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Location Area Code</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2324400628"/>
                  </a:ext>
                </a:extLst>
              </a:tr>
              <a:tr h="230911">
                <a:tc>
                  <a:txBody>
                    <a:bodyPr/>
                    <a:lstStyle/>
                    <a:p>
                      <a:pPr marL="0" marR="0">
                        <a:lnSpc>
                          <a:spcPct val="107000"/>
                        </a:lnSpc>
                        <a:spcBef>
                          <a:spcPts val="0"/>
                        </a:spcBef>
                        <a:spcAft>
                          <a:spcPts val="0"/>
                        </a:spcAft>
                      </a:pPr>
                      <a:r>
                        <a:rPr lang="en-US" sz="1600" dirty="0">
                          <a:effectLst/>
                        </a:rPr>
                        <a:t>Cell</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Cell ID represents the ID of Cell for which you want to display the data. </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1174939506"/>
                  </a:ext>
                </a:extLst>
              </a:tr>
              <a:tr h="230911">
                <a:tc>
                  <a:txBody>
                    <a:bodyPr/>
                    <a:lstStyle/>
                    <a:p>
                      <a:pPr marL="0" marR="0">
                        <a:lnSpc>
                          <a:spcPct val="107000"/>
                        </a:lnSpc>
                        <a:spcBef>
                          <a:spcPts val="0"/>
                        </a:spcBef>
                        <a:spcAft>
                          <a:spcPts val="0"/>
                        </a:spcAft>
                      </a:pPr>
                      <a:r>
                        <a:rPr lang="en-US" sz="1600" dirty="0">
                          <a:effectLst/>
                        </a:rPr>
                        <a:t>Range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Estimated Range of the cell in meters</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2125853550"/>
                  </a:ext>
                </a:extLst>
              </a:tr>
              <a:tr h="230911">
                <a:tc>
                  <a:txBody>
                    <a:bodyPr/>
                    <a:lstStyle/>
                    <a:p>
                      <a:pPr marL="0" marR="0">
                        <a:lnSpc>
                          <a:spcPct val="107000"/>
                        </a:lnSpc>
                        <a:spcBef>
                          <a:spcPts val="0"/>
                        </a:spcBef>
                        <a:spcAft>
                          <a:spcPts val="0"/>
                        </a:spcAft>
                      </a:pPr>
                      <a:r>
                        <a:rPr lang="en-US" sz="1600" dirty="0">
                          <a:effectLst/>
                        </a:rPr>
                        <a:t>Samples</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Total number of readings taken from that cell tower</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4104296787"/>
                  </a:ext>
                </a:extLst>
              </a:tr>
              <a:tr h="230911">
                <a:tc>
                  <a:txBody>
                    <a:bodyPr/>
                    <a:lstStyle/>
                    <a:p>
                      <a:pPr marL="0" marR="0">
                        <a:lnSpc>
                          <a:spcPct val="107000"/>
                        </a:lnSpc>
                        <a:spcBef>
                          <a:spcPts val="0"/>
                        </a:spcBef>
                        <a:spcAft>
                          <a:spcPts val="0"/>
                        </a:spcAft>
                      </a:pPr>
                      <a:r>
                        <a:rPr lang="en-US" sz="1600" dirty="0">
                          <a:effectLst/>
                        </a:rPr>
                        <a:t>Latitude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GPS latitude of the measurement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3192756363"/>
                  </a:ext>
                </a:extLst>
              </a:tr>
              <a:tr h="230911">
                <a:tc>
                  <a:txBody>
                    <a:bodyPr/>
                    <a:lstStyle/>
                    <a:p>
                      <a:pPr marL="0" marR="0">
                        <a:lnSpc>
                          <a:spcPct val="107000"/>
                        </a:lnSpc>
                        <a:spcBef>
                          <a:spcPts val="0"/>
                        </a:spcBef>
                        <a:spcAft>
                          <a:spcPts val="0"/>
                        </a:spcAft>
                      </a:pPr>
                      <a:r>
                        <a:rPr lang="en-US" sz="1600" dirty="0">
                          <a:effectLst/>
                        </a:rPr>
                        <a:t>Longitude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a:effectLst/>
                        </a:rPr>
                        <a:t>GPS longitude of the measurement </a:t>
                      </a:r>
                      <a:endParaRPr lang="en-US" sz="160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116698543"/>
                  </a:ext>
                </a:extLst>
              </a:tr>
              <a:tr h="230911">
                <a:tc>
                  <a:txBody>
                    <a:bodyPr/>
                    <a:lstStyle/>
                    <a:p>
                      <a:pPr marL="0" marR="0">
                        <a:lnSpc>
                          <a:spcPct val="107000"/>
                        </a:lnSpc>
                        <a:spcBef>
                          <a:spcPts val="0"/>
                        </a:spcBef>
                        <a:spcAft>
                          <a:spcPts val="0"/>
                        </a:spcAft>
                      </a:pPr>
                      <a:r>
                        <a:rPr lang="en-US" sz="1600" dirty="0" err="1">
                          <a:effectLst/>
                        </a:rPr>
                        <a:t>Mcc</a:t>
                      </a:r>
                      <a:r>
                        <a:rPr lang="en-US" sz="1600" dirty="0">
                          <a:effectLst/>
                        </a:rPr>
                        <a: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Mobile Country Code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1519842294"/>
                  </a:ext>
                </a:extLst>
              </a:tr>
              <a:tr h="230911">
                <a:tc>
                  <a:txBody>
                    <a:bodyPr/>
                    <a:lstStyle/>
                    <a:p>
                      <a:pPr marL="0" marR="0">
                        <a:lnSpc>
                          <a:spcPct val="107000"/>
                        </a:lnSpc>
                        <a:spcBef>
                          <a:spcPts val="0"/>
                        </a:spcBef>
                        <a:spcAft>
                          <a:spcPts val="0"/>
                        </a:spcAft>
                      </a:pPr>
                      <a:r>
                        <a:rPr lang="en-US" sz="1600" dirty="0" err="1">
                          <a:effectLst/>
                        </a:rPr>
                        <a:t>Mnc</a:t>
                      </a:r>
                      <a:r>
                        <a:rPr lang="en-US" sz="1600" dirty="0">
                          <a:effectLst/>
                        </a:rPr>
                        <a: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Mobile Network Code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3521209645"/>
                  </a:ext>
                </a:extLst>
              </a:tr>
              <a:tr h="230911">
                <a:tc>
                  <a:txBody>
                    <a:bodyPr/>
                    <a:lstStyle/>
                    <a:p>
                      <a:pPr marL="0" marR="0">
                        <a:lnSpc>
                          <a:spcPct val="107000"/>
                        </a:lnSpc>
                        <a:spcBef>
                          <a:spcPts val="0"/>
                        </a:spcBef>
                        <a:spcAft>
                          <a:spcPts val="0"/>
                        </a:spcAft>
                      </a:pPr>
                      <a:r>
                        <a:rPr lang="en-US" sz="1600" dirty="0">
                          <a:effectLst/>
                        </a:rPr>
                        <a:t>Created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Date the Cell tower was added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615458232"/>
                  </a:ext>
                </a:extLst>
              </a:tr>
              <a:tr h="230911">
                <a:tc>
                  <a:txBody>
                    <a:bodyPr/>
                    <a:lstStyle/>
                    <a:p>
                      <a:pPr marL="0" marR="0">
                        <a:lnSpc>
                          <a:spcPct val="107000"/>
                        </a:lnSpc>
                        <a:spcBef>
                          <a:spcPts val="0"/>
                        </a:spcBef>
                        <a:spcAft>
                          <a:spcPts val="0"/>
                        </a:spcAft>
                      </a:pPr>
                      <a:r>
                        <a:rPr lang="en-US" sz="1600" dirty="0">
                          <a:effectLst/>
                        </a:rPr>
                        <a:t>Updated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dirty="0">
                          <a:effectLst/>
                        </a:rPr>
                        <a:t>Date the Measurement is Updated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4180557237"/>
                  </a:ext>
                </a:extLst>
              </a:tr>
            </a:tbl>
          </a:graphicData>
        </a:graphic>
      </p:graphicFrame>
    </p:spTree>
    <p:extLst>
      <p:ext uri="{BB962C8B-B14F-4D97-AF65-F5344CB8AC3E}">
        <p14:creationId xmlns:p14="http://schemas.microsoft.com/office/powerpoint/2010/main" val="207584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D2213F0E-E13D-4A3A-9270-6155F164D603}"/>
              </a:ext>
            </a:extLst>
          </p:cNvPr>
          <p:cNvSpPr/>
          <p:nvPr/>
        </p:nvSpPr>
        <p:spPr>
          <a:xfrm>
            <a:off x="862532" y="4817391"/>
            <a:ext cx="10669826"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Rectangle 1">
            <a:extLst>
              <a:ext uri="{FF2B5EF4-FFF2-40B4-BE49-F238E27FC236}">
                <a16:creationId xmlns:a16="http://schemas.microsoft.com/office/drawing/2014/main" id="{239F3A9D-31A2-4DB2-8951-9A53A956C45C}"/>
              </a:ext>
            </a:extLst>
          </p:cNvPr>
          <p:cNvSpPr/>
          <p:nvPr/>
        </p:nvSpPr>
        <p:spPr>
          <a:xfrm>
            <a:off x="862532" y="592435"/>
            <a:ext cx="3914213" cy="523220"/>
          </a:xfrm>
          <a:prstGeom prst="rect">
            <a:avLst/>
          </a:prstGeom>
        </p:spPr>
        <p:txBody>
          <a:bodyPr wrap="none">
            <a:spAutoFit/>
          </a:bodyPr>
          <a:lstStyle/>
          <a:p>
            <a:r>
              <a:rPr lang="en-US" sz="2800" b="1" dirty="0"/>
              <a:t>Import CSV in SQL Server</a:t>
            </a:r>
            <a:endParaRPr lang="ar-SA" sz="2800" b="1" dirty="0"/>
          </a:p>
        </p:txBody>
      </p:sp>
      <p:pic>
        <p:nvPicPr>
          <p:cNvPr id="5" name="Picture 4">
            <a:extLst>
              <a:ext uri="{FF2B5EF4-FFF2-40B4-BE49-F238E27FC236}">
                <a16:creationId xmlns:a16="http://schemas.microsoft.com/office/drawing/2014/main" id="{6968BB04-2DDE-449D-9820-75F09F4D711F}"/>
              </a:ext>
            </a:extLst>
          </p:cNvPr>
          <p:cNvPicPr>
            <a:picLocks noChangeAspect="1"/>
          </p:cNvPicPr>
          <p:nvPr/>
        </p:nvPicPr>
        <p:blipFill rotWithShape="1">
          <a:blip r:embed="rId2"/>
          <a:srcRect r="65312" b="32037"/>
          <a:stretch/>
        </p:blipFill>
        <p:spPr>
          <a:xfrm>
            <a:off x="275211" y="1668726"/>
            <a:ext cx="2454341" cy="2704935"/>
          </a:xfrm>
          <a:prstGeom prst="rect">
            <a:avLst/>
          </a:prstGeom>
        </p:spPr>
      </p:pic>
      <p:pic>
        <p:nvPicPr>
          <p:cNvPr id="6" name="Picture 5">
            <a:extLst>
              <a:ext uri="{FF2B5EF4-FFF2-40B4-BE49-F238E27FC236}">
                <a16:creationId xmlns:a16="http://schemas.microsoft.com/office/drawing/2014/main" id="{18771DC1-789D-4CC4-AC81-471A002B2BDA}"/>
              </a:ext>
            </a:extLst>
          </p:cNvPr>
          <p:cNvPicPr>
            <a:picLocks noChangeAspect="1"/>
          </p:cNvPicPr>
          <p:nvPr/>
        </p:nvPicPr>
        <p:blipFill>
          <a:blip r:embed="rId3"/>
          <a:stretch>
            <a:fillRect/>
          </a:stretch>
        </p:blipFill>
        <p:spPr>
          <a:xfrm>
            <a:off x="2945926" y="1668726"/>
            <a:ext cx="2605801" cy="2704935"/>
          </a:xfrm>
          <a:prstGeom prst="rect">
            <a:avLst/>
          </a:prstGeom>
        </p:spPr>
      </p:pic>
      <p:pic>
        <p:nvPicPr>
          <p:cNvPr id="7" name="Picture 6">
            <a:extLst>
              <a:ext uri="{FF2B5EF4-FFF2-40B4-BE49-F238E27FC236}">
                <a16:creationId xmlns:a16="http://schemas.microsoft.com/office/drawing/2014/main" id="{A02AB71D-21FC-463B-AE57-FBC2F4852140}"/>
              </a:ext>
            </a:extLst>
          </p:cNvPr>
          <p:cNvPicPr>
            <a:picLocks noChangeAspect="1"/>
          </p:cNvPicPr>
          <p:nvPr/>
        </p:nvPicPr>
        <p:blipFill>
          <a:blip r:embed="rId4"/>
          <a:stretch>
            <a:fillRect/>
          </a:stretch>
        </p:blipFill>
        <p:spPr>
          <a:xfrm>
            <a:off x="5768101" y="1310438"/>
            <a:ext cx="6140355" cy="3376961"/>
          </a:xfrm>
          <a:prstGeom prst="rect">
            <a:avLst/>
          </a:prstGeom>
        </p:spPr>
      </p:pic>
      <p:sp>
        <p:nvSpPr>
          <p:cNvPr id="8" name="Rectangle 7">
            <a:extLst>
              <a:ext uri="{FF2B5EF4-FFF2-40B4-BE49-F238E27FC236}">
                <a16:creationId xmlns:a16="http://schemas.microsoft.com/office/drawing/2014/main" id="{66F73256-7459-4F4E-B442-85B2F0DA03B1}"/>
              </a:ext>
            </a:extLst>
          </p:cNvPr>
          <p:cNvSpPr/>
          <p:nvPr/>
        </p:nvSpPr>
        <p:spPr>
          <a:xfrm>
            <a:off x="1081432" y="4749311"/>
            <a:ext cx="841897" cy="369332"/>
          </a:xfrm>
          <a:prstGeom prst="rect">
            <a:avLst/>
          </a:prstGeom>
          <a:solidFill>
            <a:schemeClr val="bg1"/>
          </a:solidFill>
        </p:spPr>
        <p:txBody>
          <a:bodyPr wrap="none">
            <a:spAutoFit/>
          </a:bodyPr>
          <a:lstStyle/>
          <a:p>
            <a:r>
              <a:rPr lang="en-US" b="1" dirty="0"/>
              <a:t>Import</a:t>
            </a:r>
            <a:endParaRPr lang="ar-SA" dirty="0"/>
          </a:p>
        </p:txBody>
      </p:sp>
      <p:sp>
        <p:nvSpPr>
          <p:cNvPr id="9" name="Rectangle 8">
            <a:extLst>
              <a:ext uri="{FF2B5EF4-FFF2-40B4-BE49-F238E27FC236}">
                <a16:creationId xmlns:a16="http://schemas.microsoft.com/office/drawing/2014/main" id="{2AE0D6EE-D6DD-4D19-A05B-B6A86694919F}"/>
              </a:ext>
            </a:extLst>
          </p:cNvPr>
          <p:cNvSpPr/>
          <p:nvPr/>
        </p:nvSpPr>
        <p:spPr>
          <a:xfrm>
            <a:off x="3704077" y="4749311"/>
            <a:ext cx="1485920" cy="369332"/>
          </a:xfrm>
          <a:prstGeom prst="rect">
            <a:avLst/>
          </a:prstGeom>
          <a:solidFill>
            <a:schemeClr val="bg1"/>
          </a:solidFill>
        </p:spPr>
        <p:txBody>
          <a:bodyPr wrap="none">
            <a:spAutoFit/>
          </a:bodyPr>
          <a:lstStyle/>
          <a:p>
            <a:r>
              <a:rPr lang="en-US" b="1" dirty="0"/>
              <a:t>Configuration</a:t>
            </a:r>
            <a:endParaRPr lang="ar-SA" dirty="0"/>
          </a:p>
        </p:txBody>
      </p:sp>
      <p:sp>
        <p:nvSpPr>
          <p:cNvPr id="10" name="Rectangle 9">
            <a:extLst>
              <a:ext uri="{FF2B5EF4-FFF2-40B4-BE49-F238E27FC236}">
                <a16:creationId xmlns:a16="http://schemas.microsoft.com/office/drawing/2014/main" id="{E304DA67-D998-45B2-8253-F6C816841173}"/>
              </a:ext>
            </a:extLst>
          </p:cNvPr>
          <p:cNvSpPr/>
          <p:nvPr/>
        </p:nvSpPr>
        <p:spPr>
          <a:xfrm>
            <a:off x="8617271" y="4749311"/>
            <a:ext cx="773994" cy="369332"/>
          </a:xfrm>
          <a:prstGeom prst="rect">
            <a:avLst/>
          </a:prstGeom>
          <a:solidFill>
            <a:schemeClr val="bg1"/>
          </a:solidFill>
        </p:spPr>
        <p:txBody>
          <a:bodyPr wrap="none">
            <a:spAutoFit/>
          </a:bodyPr>
          <a:lstStyle/>
          <a:p>
            <a:r>
              <a:rPr lang="en-US" b="1" dirty="0"/>
              <a:t>Query</a:t>
            </a:r>
            <a:endParaRPr lang="ar-SA" dirty="0"/>
          </a:p>
        </p:txBody>
      </p:sp>
    </p:spTree>
    <p:extLst>
      <p:ext uri="{BB962C8B-B14F-4D97-AF65-F5344CB8AC3E}">
        <p14:creationId xmlns:p14="http://schemas.microsoft.com/office/powerpoint/2010/main" val="187617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a:bodyPr>
          <a:lstStyle/>
          <a:p>
            <a:pPr marL="0" indent="0" algn="ctr">
              <a:buNone/>
            </a:pPr>
            <a:r>
              <a:rPr lang="en-US" sz="6000" b="1" dirty="0"/>
              <a:t>Application</a:t>
            </a:r>
            <a:endParaRPr lang="ar-SA" sz="6000" b="1" dirty="0"/>
          </a:p>
        </p:txBody>
      </p:sp>
    </p:spTree>
    <p:extLst>
      <p:ext uri="{BB962C8B-B14F-4D97-AF65-F5344CB8AC3E}">
        <p14:creationId xmlns:p14="http://schemas.microsoft.com/office/powerpoint/2010/main" val="825525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838200" y="300683"/>
            <a:ext cx="10515600" cy="908810"/>
          </a:xfrm>
        </p:spPr>
        <p:txBody>
          <a:bodyPr>
            <a:normAutofit/>
          </a:bodyPr>
          <a:lstStyle/>
          <a:p>
            <a:r>
              <a:rPr lang="en-US" sz="2800" b="1" dirty="0"/>
              <a:t>Model View Controller (</a:t>
            </a:r>
            <a:r>
              <a:rPr lang="en-US" sz="2800" b="1" dirty="0" err="1"/>
              <a:t>MVC</a:t>
            </a:r>
            <a:r>
              <a:rPr lang="en-US" sz="2800" b="1" dirty="0"/>
              <a:t>)</a:t>
            </a:r>
            <a:endParaRPr lang="ar-SA" sz="2800" b="1" dirty="0"/>
          </a:p>
        </p:txBody>
      </p:sp>
      <p:pic>
        <p:nvPicPr>
          <p:cNvPr id="9" name="Picture 8">
            <a:extLst>
              <a:ext uri="{FF2B5EF4-FFF2-40B4-BE49-F238E27FC236}">
                <a16:creationId xmlns:a16="http://schemas.microsoft.com/office/drawing/2014/main" id="{C1F8B010-6453-48E5-B533-7D71A3E08EDD}"/>
              </a:ext>
            </a:extLst>
          </p:cNvPr>
          <p:cNvPicPr>
            <a:picLocks noChangeAspect="1"/>
          </p:cNvPicPr>
          <p:nvPr/>
        </p:nvPicPr>
        <p:blipFill>
          <a:blip r:embed="rId2"/>
          <a:stretch>
            <a:fillRect/>
          </a:stretch>
        </p:blipFill>
        <p:spPr>
          <a:xfrm>
            <a:off x="430471" y="1920503"/>
            <a:ext cx="5909844" cy="3995980"/>
          </a:xfrm>
          <a:prstGeom prst="rect">
            <a:avLst/>
          </a:prstGeom>
        </p:spPr>
      </p:pic>
      <p:pic>
        <p:nvPicPr>
          <p:cNvPr id="16" name="Picture 15">
            <a:extLst>
              <a:ext uri="{FF2B5EF4-FFF2-40B4-BE49-F238E27FC236}">
                <a16:creationId xmlns:a16="http://schemas.microsoft.com/office/drawing/2014/main" id="{9410A836-72E8-44A4-BC29-FBB7D2EC1119}"/>
              </a:ext>
            </a:extLst>
          </p:cNvPr>
          <p:cNvPicPr>
            <a:picLocks noChangeAspect="1"/>
          </p:cNvPicPr>
          <p:nvPr/>
        </p:nvPicPr>
        <p:blipFill rotWithShape="1">
          <a:blip r:embed="rId3">
            <a:extLst>
              <a:ext uri="{28A0092B-C50C-407E-A947-70E740481C1C}">
                <a14:useLocalDpi xmlns:a14="http://schemas.microsoft.com/office/drawing/2010/main" val="0"/>
              </a:ext>
            </a:extLst>
          </a:blip>
          <a:srcRect t="12045"/>
          <a:stretch/>
        </p:blipFill>
        <p:spPr>
          <a:xfrm>
            <a:off x="6755140" y="381686"/>
            <a:ext cx="5270717" cy="2607670"/>
          </a:xfrm>
          <a:prstGeom prst="rect">
            <a:avLst/>
          </a:prstGeom>
        </p:spPr>
      </p:pic>
      <p:grpSp>
        <p:nvGrpSpPr>
          <p:cNvPr id="50" name="Group 49">
            <a:extLst>
              <a:ext uri="{FF2B5EF4-FFF2-40B4-BE49-F238E27FC236}">
                <a16:creationId xmlns:a16="http://schemas.microsoft.com/office/drawing/2014/main" id="{6FCA36B4-E870-4A2D-8709-495CADF39A3E}"/>
              </a:ext>
            </a:extLst>
          </p:cNvPr>
          <p:cNvGrpSpPr/>
          <p:nvPr/>
        </p:nvGrpSpPr>
        <p:grpSpPr>
          <a:xfrm>
            <a:off x="6558809" y="3392512"/>
            <a:ext cx="2324100" cy="1985819"/>
            <a:chOff x="6718300" y="2797084"/>
            <a:chExt cx="2324100" cy="1985819"/>
          </a:xfrm>
        </p:grpSpPr>
        <p:sp>
          <p:nvSpPr>
            <p:cNvPr id="44" name="Arrow: Right 43">
              <a:extLst>
                <a:ext uri="{FF2B5EF4-FFF2-40B4-BE49-F238E27FC236}">
                  <a16:creationId xmlns:a16="http://schemas.microsoft.com/office/drawing/2014/main" id="{41A5CEF8-141B-4C83-977E-9B0275728DB5}"/>
                </a:ext>
              </a:extLst>
            </p:cNvPr>
            <p:cNvSpPr/>
            <p:nvPr/>
          </p:nvSpPr>
          <p:spPr>
            <a:xfrm flipH="1">
              <a:off x="6718300" y="3641083"/>
              <a:ext cx="2324100"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5" name="Rectangle 44">
              <a:extLst>
                <a:ext uri="{FF2B5EF4-FFF2-40B4-BE49-F238E27FC236}">
                  <a16:creationId xmlns:a16="http://schemas.microsoft.com/office/drawing/2014/main" id="{2581DCCB-5CFF-48BD-9138-1DF9BB2F898E}"/>
                </a:ext>
              </a:extLst>
            </p:cNvPr>
            <p:cNvSpPr/>
            <p:nvPr/>
          </p:nvSpPr>
          <p:spPr>
            <a:xfrm>
              <a:off x="7474271" y="3549161"/>
              <a:ext cx="805029" cy="369332"/>
            </a:xfrm>
            <a:prstGeom prst="rect">
              <a:avLst/>
            </a:prstGeom>
            <a:solidFill>
              <a:schemeClr val="bg1"/>
            </a:solidFill>
          </p:spPr>
          <p:txBody>
            <a:bodyPr wrap="none">
              <a:spAutoFit/>
            </a:bodyPr>
            <a:lstStyle/>
            <a:p>
              <a:r>
                <a:rPr lang="en-US" b="1" dirty="0"/>
                <a:t>Model</a:t>
              </a:r>
              <a:endParaRPr lang="ar-SA" dirty="0"/>
            </a:p>
          </p:txBody>
        </p:sp>
        <p:sp>
          <p:nvSpPr>
            <p:cNvPr id="46" name="Arrow: Right 45">
              <a:extLst>
                <a:ext uri="{FF2B5EF4-FFF2-40B4-BE49-F238E27FC236}">
                  <a16:creationId xmlns:a16="http://schemas.microsoft.com/office/drawing/2014/main" id="{8120368E-B09A-4724-8C3D-EE09A1B3A54D}"/>
                </a:ext>
              </a:extLst>
            </p:cNvPr>
            <p:cNvSpPr/>
            <p:nvPr/>
          </p:nvSpPr>
          <p:spPr>
            <a:xfrm flipH="1">
              <a:off x="6718300" y="4505493"/>
              <a:ext cx="2324100"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7" name="Rectangle 46">
              <a:extLst>
                <a:ext uri="{FF2B5EF4-FFF2-40B4-BE49-F238E27FC236}">
                  <a16:creationId xmlns:a16="http://schemas.microsoft.com/office/drawing/2014/main" id="{43A3DE3C-7578-40A5-AF38-52829300E037}"/>
                </a:ext>
              </a:extLst>
            </p:cNvPr>
            <p:cNvSpPr/>
            <p:nvPr/>
          </p:nvSpPr>
          <p:spPr>
            <a:xfrm>
              <a:off x="7550471" y="4413571"/>
              <a:ext cx="662810" cy="369332"/>
            </a:xfrm>
            <a:prstGeom prst="rect">
              <a:avLst/>
            </a:prstGeom>
            <a:solidFill>
              <a:schemeClr val="bg1"/>
            </a:solidFill>
          </p:spPr>
          <p:txBody>
            <a:bodyPr wrap="none">
              <a:spAutoFit/>
            </a:bodyPr>
            <a:lstStyle/>
            <a:p>
              <a:r>
                <a:rPr lang="en-US" b="1" dirty="0"/>
                <a:t>View</a:t>
              </a:r>
              <a:endParaRPr lang="ar-SA" dirty="0"/>
            </a:p>
          </p:txBody>
        </p:sp>
        <p:sp>
          <p:nvSpPr>
            <p:cNvPr id="48" name="Arrow: Right 47">
              <a:extLst>
                <a:ext uri="{FF2B5EF4-FFF2-40B4-BE49-F238E27FC236}">
                  <a16:creationId xmlns:a16="http://schemas.microsoft.com/office/drawing/2014/main" id="{5E72DD95-5826-43A3-BE77-B03FF415B3C6}"/>
                </a:ext>
              </a:extLst>
            </p:cNvPr>
            <p:cNvSpPr/>
            <p:nvPr/>
          </p:nvSpPr>
          <p:spPr>
            <a:xfrm flipH="1">
              <a:off x="6718300" y="2889006"/>
              <a:ext cx="2324100"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9" name="Rectangle 48">
              <a:extLst>
                <a:ext uri="{FF2B5EF4-FFF2-40B4-BE49-F238E27FC236}">
                  <a16:creationId xmlns:a16="http://schemas.microsoft.com/office/drawing/2014/main" id="{0572F4BA-A372-4A48-AC65-2B8FCD0EF0A3}"/>
                </a:ext>
              </a:extLst>
            </p:cNvPr>
            <p:cNvSpPr/>
            <p:nvPr/>
          </p:nvSpPr>
          <p:spPr>
            <a:xfrm>
              <a:off x="7207571" y="2797084"/>
              <a:ext cx="1231684" cy="369332"/>
            </a:xfrm>
            <a:prstGeom prst="rect">
              <a:avLst/>
            </a:prstGeom>
            <a:solidFill>
              <a:schemeClr val="bg1"/>
            </a:solidFill>
          </p:spPr>
          <p:txBody>
            <a:bodyPr wrap="none">
              <a:spAutoFit/>
            </a:bodyPr>
            <a:lstStyle/>
            <a:p>
              <a:r>
                <a:rPr lang="en-US" b="1" dirty="0"/>
                <a:t>Controllers</a:t>
              </a:r>
              <a:endParaRPr lang="ar-SA" dirty="0"/>
            </a:p>
          </p:txBody>
        </p:sp>
      </p:grpSp>
    </p:spTree>
    <p:extLst>
      <p:ext uri="{BB962C8B-B14F-4D97-AF65-F5344CB8AC3E}">
        <p14:creationId xmlns:p14="http://schemas.microsoft.com/office/powerpoint/2010/main" val="77957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567070" y="72682"/>
            <a:ext cx="10515600" cy="908810"/>
          </a:xfrm>
        </p:spPr>
        <p:txBody>
          <a:bodyPr>
            <a:normAutofit/>
          </a:bodyPr>
          <a:lstStyle/>
          <a:p>
            <a:r>
              <a:rPr lang="en-US" sz="2800" b="1" dirty="0"/>
              <a:t>Bing MAP V8 API</a:t>
            </a:r>
            <a:endParaRPr lang="ar-SA" sz="2800" b="1" dirty="0"/>
          </a:p>
        </p:txBody>
      </p:sp>
      <p:sp>
        <p:nvSpPr>
          <p:cNvPr id="3" name="Rectangle 2">
            <a:extLst>
              <a:ext uri="{FF2B5EF4-FFF2-40B4-BE49-F238E27FC236}">
                <a16:creationId xmlns:a16="http://schemas.microsoft.com/office/drawing/2014/main" id="{DCCF56E2-894F-445D-8C53-C6B15CBF0C4F}"/>
              </a:ext>
            </a:extLst>
          </p:cNvPr>
          <p:cNvSpPr/>
          <p:nvPr/>
        </p:nvSpPr>
        <p:spPr>
          <a:xfrm>
            <a:off x="567070" y="1425061"/>
            <a:ext cx="11057860" cy="523220"/>
          </a:xfrm>
          <a:prstGeom prst="rect">
            <a:avLst/>
          </a:prstGeom>
          <a:solidFill>
            <a:schemeClr val="bg2"/>
          </a:solidFill>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800000"/>
                </a:solidFill>
                <a:latin typeface="Consolas" panose="020B0609020204030204" pitchFamily="49" charset="0"/>
              </a:rPr>
              <a:t>script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FF"/>
                </a:solidFill>
                <a:latin typeface="Consolas" panose="020B0609020204030204" pitchFamily="49" charset="0"/>
              </a:rPr>
              <a:t>='text/</a:t>
            </a:r>
            <a:r>
              <a:rPr lang="en-US" sz="1400" dirty="0" err="1">
                <a:solidFill>
                  <a:srgbClr val="0000FF"/>
                </a:solidFill>
                <a:latin typeface="Consolas" panose="020B0609020204030204" pitchFamily="49" charset="0"/>
              </a:rPr>
              <a:t>javascript</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FF0000"/>
                </a:solidFill>
                <a:latin typeface="Consolas" panose="020B0609020204030204" pitchFamily="49" charset="0"/>
              </a:rPr>
              <a:t>src</a:t>
            </a:r>
            <a:r>
              <a:rPr lang="en-US" sz="1400" dirty="0">
                <a:solidFill>
                  <a:srgbClr val="0000FF"/>
                </a:solidFill>
                <a:latin typeface="Consolas" panose="020B0609020204030204" pitchFamily="49" charset="0"/>
              </a:rPr>
              <a:t>='https://</a:t>
            </a:r>
            <a:r>
              <a:rPr lang="en-US" sz="1400" dirty="0" err="1">
                <a:solidFill>
                  <a:srgbClr val="0000FF"/>
                </a:solidFill>
                <a:latin typeface="Consolas" panose="020B0609020204030204" pitchFamily="49" charset="0"/>
              </a:rPr>
              <a:t>www.bing.com</a:t>
            </a:r>
            <a:r>
              <a:rPr lang="en-US" sz="1400" dirty="0">
                <a:solidFill>
                  <a:srgbClr val="0000FF"/>
                </a:solidFill>
                <a:latin typeface="Consolas" panose="020B0609020204030204" pitchFamily="49" charset="0"/>
              </a:rPr>
              <a:t>/</a:t>
            </a:r>
            <a:r>
              <a:rPr lang="en-US" sz="1400" dirty="0" err="1">
                <a:solidFill>
                  <a:srgbClr val="0000FF"/>
                </a:solidFill>
                <a:latin typeface="Consolas" panose="020B0609020204030204" pitchFamily="49" charset="0"/>
              </a:rPr>
              <a:t>api</a:t>
            </a:r>
            <a:r>
              <a:rPr lang="en-US" sz="1400" dirty="0">
                <a:solidFill>
                  <a:srgbClr val="0000FF"/>
                </a:solidFill>
                <a:latin typeface="Consolas" panose="020B0609020204030204" pitchFamily="49" charset="0"/>
              </a:rPr>
              <a:t>/maps/</a:t>
            </a:r>
            <a:r>
              <a:rPr lang="en-US" sz="1400" dirty="0" err="1">
                <a:solidFill>
                  <a:srgbClr val="0000FF"/>
                </a:solidFill>
                <a:latin typeface="Consolas" panose="020B0609020204030204" pitchFamily="49" charset="0"/>
              </a:rPr>
              <a:t>mapcontrol?branch</a:t>
            </a:r>
            <a:r>
              <a:rPr lang="en-US" sz="1400" dirty="0">
                <a:solidFill>
                  <a:srgbClr val="0000FF"/>
                </a:solidFill>
                <a:latin typeface="Consolas" panose="020B0609020204030204" pitchFamily="49" charset="0"/>
              </a:rPr>
              <a:t>=</a:t>
            </a:r>
            <a:r>
              <a:rPr lang="en-US" sz="1400" dirty="0" err="1">
                <a:solidFill>
                  <a:srgbClr val="0000FF"/>
                </a:solidFill>
                <a:latin typeface="Consolas" panose="020B0609020204030204" pitchFamily="49" charset="0"/>
              </a:rPr>
              <a:t>experimental&amp;key</a:t>
            </a:r>
            <a:r>
              <a:rPr lang="en-US" sz="1400" dirty="0">
                <a:solidFill>
                  <a:srgbClr val="0000FF"/>
                </a:solidFill>
                <a:latin typeface="Consolas" panose="020B0609020204030204" pitchFamily="49" charset="0"/>
              </a:rPr>
              <a:t>=</a:t>
            </a:r>
            <a:r>
              <a:rPr lang="en-US" sz="1400" dirty="0" err="1">
                <a:solidFill>
                  <a:srgbClr val="0000FF"/>
                </a:solidFill>
                <a:latin typeface="Consolas" panose="020B0609020204030204" pitchFamily="49" charset="0"/>
              </a:rPr>
              <a:t>KeyHere</a:t>
            </a:r>
            <a:r>
              <a:rPr lang="en-US" sz="1400" dirty="0">
                <a:solidFill>
                  <a:srgbClr val="0000FF"/>
                </a:solidFill>
                <a:latin typeface="Consolas" panose="020B0609020204030204" pitchFamily="49" charset="0"/>
              </a:rPr>
              <a:t>&amp; callback=</a:t>
            </a:r>
            <a:r>
              <a:rPr lang="en-US" sz="1400" dirty="0" err="1">
                <a:solidFill>
                  <a:srgbClr val="0000FF"/>
                </a:solidFill>
                <a:latin typeface="Consolas" panose="020B0609020204030204" pitchFamily="49" charset="0"/>
              </a:rPr>
              <a:t>onMapLoaded</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FF0000"/>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defer</a:t>
            </a:r>
            <a:r>
              <a:rPr lang="en-US" sz="1400" dirty="0">
                <a:solidFill>
                  <a:srgbClr val="0000FF"/>
                </a:solidFill>
                <a:latin typeface="Consolas" panose="020B0609020204030204" pitchFamily="49" charset="0"/>
              </a:rPr>
              <a:t>&gt;&lt;/</a:t>
            </a:r>
            <a:r>
              <a:rPr lang="en-US" sz="1400" dirty="0">
                <a:solidFill>
                  <a:srgbClr val="800000"/>
                </a:solidFill>
                <a:latin typeface="Consolas" panose="020B0609020204030204" pitchFamily="49" charset="0"/>
              </a:rPr>
              <a:t>script</a:t>
            </a:r>
            <a:r>
              <a:rPr lang="en-US" sz="1400" dirty="0">
                <a:solidFill>
                  <a:srgbClr val="0000FF"/>
                </a:solidFill>
                <a:latin typeface="Consolas" panose="020B0609020204030204" pitchFamily="49" charset="0"/>
              </a:rPr>
              <a:t>&gt;</a:t>
            </a:r>
            <a:endParaRPr lang="ar-SA" sz="1400" dirty="0"/>
          </a:p>
        </p:txBody>
      </p:sp>
      <p:sp>
        <p:nvSpPr>
          <p:cNvPr id="13" name="Arrow: Right 12">
            <a:extLst>
              <a:ext uri="{FF2B5EF4-FFF2-40B4-BE49-F238E27FC236}">
                <a16:creationId xmlns:a16="http://schemas.microsoft.com/office/drawing/2014/main" id="{32A2B0F0-71E7-4A9E-AD09-247F8E1DD8DD}"/>
              </a:ext>
            </a:extLst>
          </p:cNvPr>
          <p:cNvSpPr/>
          <p:nvPr/>
        </p:nvSpPr>
        <p:spPr>
          <a:xfrm rot="5400000" flipH="1">
            <a:off x="9512813" y="2090798"/>
            <a:ext cx="555293"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Rectangle 13">
            <a:extLst>
              <a:ext uri="{FF2B5EF4-FFF2-40B4-BE49-F238E27FC236}">
                <a16:creationId xmlns:a16="http://schemas.microsoft.com/office/drawing/2014/main" id="{79826031-F8A2-4EAA-AAE8-13174D6939F9}"/>
              </a:ext>
            </a:extLst>
          </p:cNvPr>
          <p:cNvSpPr/>
          <p:nvPr/>
        </p:nvSpPr>
        <p:spPr>
          <a:xfrm>
            <a:off x="8612283" y="2496865"/>
            <a:ext cx="2356351" cy="369332"/>
          </a:xfrm>
          <a:prstGeom prst="rect">
            <a:avLst/>
          </a:prstGeom>
          <a:solidFill>
            <a:schemeClr val="bg1"/>
          </a:solidFill>
        </p:spPr>
        <p:txBody>
          <a:bodyPr wrap="none">
            <a:spAutoFit/>
          </a:bodyPr>
          <a:lstStyle/>
          <a:p>
            <a:r>
              <a:rPr lang="en-US" b="1" dirty="0"/>
              <a:t>Required for clustering</a:t>
            </a:r>
            <a:endParaRPr lang="ar-SA" dirty="0"/>
          </a:p>
        </p:txBody>
      </p:sp>
      <p:sp>
        <p:nvSpPr>
          <p:cNvPr id="19" name="Rectangle 18">
            <a:extLst>
              <a:ext uri="{FF2B5EF4-FFF2-40B4-BE49-F238E27FC236}">
                <a16:creationId xmlns:a16="http://schemas.microsoft.com/office/drawing/2014/main" id="{281571EE-9427-4387-8188-78F0337F120F}"/>
              </a:ext>
            </a:extLst>
          </p:cNvPr>
          <p:cNvSpPr/>
          <p:nvPr/>
        </p:nvSpPr>
        <p:spPr>
          <a:xfrm>
            <a:off x="446830" y="981492"/>
            <a:ext cx="2590646" cy="369332"/>
          </a:xfrm>
          <a:prstGeom prst="rect">
            <a:avLst/>
          </a:prstGeom>
          <a:solidFill>
            <a:schemeClr val="bg1"/>
          </a:solidFill>
        </p:spPr>
        <p:txBody>
          <a:bodyPr wrap="none">
            <a:spAutoFit/>
          </a:bodyPr>
          <a:lstStyle/>
          <a:p>
            <a:r>
              <a:rPr lang="en-US" b="1" dirty="0"/>
              <a:t>Shared -&gt; _</a:t>
            </a:r>
            <a:r>
              <a:rPr lang="en-US" b="1" dirty="0" err="1"/>
              <a:t>Layout.cshtml</a:t>
            </a:r>
            <a:endParaRPr lang="ar-SA" dirty="0"/>
          </a:p>
        </p:txBody>
      </p:sp>
      <p:sp>
        <p:nvSpPr>
          <p:cNvPr id="20" name="Arrow: Right 19">
            <a:extLst>
              <a:ext uri="{FF2B5EF4-FFF2-40B4-BE49-F238E27FC236}">
                <a16:creationId xmlns:a16="http://schemas.microsoft.com/office/drawing/2014/main" id="{2B864D1F-CE8A-4328-B1B2-8B8AFF984DF2}"/>
              </a:ext>
            </a:extLst>
          </p:cNvPr>
          <p:cNvSpPr/>
          <p:nvPr/>
        </p:nvSpPr>
        <p:spPr>
          <a:xfrm rot="5400000" flipH="1">
            <a:off x="5625772" y="1985783"/>
            <a:ext cx="555293"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Rectangle 20">
            <a:extLst>
              <a:ext uri="{FF2B5EF4-FFF2-40B4-BE49-F238E27FC236}">
                <a16:creationId xmlns:a16="http://schemas.microsoft.com/office/drawing/2014/main" id="{582010D0-7A2A-4C87-A419-F66AF450D101}"/>
              </a:ext>
            </a:extLst>
          </p:cNvPr>
          <p:cNvSpPr/>
          <p:nvPr/>
        </p:nvSpPr>
        <p:spPr>
          <a:xfrm>
            <a:off x="5369585" y="2496865"/>
            <a:ext cx="1868268" cy="369332"/>
          </a:xfrm>
          <a:prstGeom prst="rect">
            <a:avLst/>
          </a:prstGeom>
          <a:solidFill>
            <a:schemeClr val="bg1"/>
          </a:solidFill>
        </p:spPr>
        <p:txBody>
          <a:bodyPr wrap="none">
            <a:spAutoFit/>
          </a:bodyPr>
          <a:lstStyle/>
          <a:p>
            <a:r>
              <a:rPr lang="en-US" b="1" dirty="0"/>
              <a:t>Bing Maps V8 API</a:t>
            </a:r>
            <a:endParaRPr lang="ar-SA" dirty="0"/>
          </a:p>
        </p:txBody>
      </p:sp>
      <p:sp>
        <p:nvSpPr>
          <p:cNvPr id="6" name="Rectangle 5">
            <a:extLst>
              <a:ext uri="{FF2B5EF4-FFF2-40B4-BE49-F238E27FC236}">
                <a16:creationId xmlns:a16="http://schemas.microsoft.com/office/drawing/2014/main" id="{08D72034-5877-4344-9B32-E3C7316C804C}"/>
              </a:ext>
            </a:extLst>
          </p:cNvPr>
          <p:cNvSpPr/>
          <p:nvPr/>
        </p:nvSpPr>
        <p:spPr>
          <a:xfrm>
            <a:off x="398534" y="3849554"/>
            <a:ext cx="2288960" cy="369332"/>
          </a:xfrm>
          <a:prstGeom prst="rect">
            <a:avLst/>
          </a:prstGeom>
        </p:spPr>
        <p:txBody>
          <a:bodyPr wrap="none">
            <a:spAutoFit/>
          </a:bodyPr>
          <a:lstStyle/>
          <a:p>
            <a:r>
              <a:rPr lang="en-US" b="1" dirty="0"/>
              <a:t>View -&gt; _</a:t>
            </a:r>
            <a:r>
              <a:rPr lang="en-US" b="1" dirty="0" err="1"/>
              <a:t>Index.cshtml</a:t>
            </a:r>
            <a:endParaRPr lang="ar-SA" dirty="0"/>
          </a:p>
        </p:txBody>
      </p:sp>
      <p:sp>
        <p:nvSpPr>
          <p:cNvPr id="24" name="Arrow: Right 23">
            <a:extLst>
              <a:ext uri="{FF2B5EF4-FFF2-40B4-BE49-F238E27FC236}">
                <a16:creationId xmlns:a16="http://schemas.microsoft.com/office/drawing/2014/main" id="{61155BFA-9727-45C4-B7D0-4FD71A347C94}"/>
              </a:ext>
            </a:extLst>
          </p:cNvPr>
          <p:cNvSpPr/>
          <p:nvPr/>
        </p:nvSpPr>
        <p:spPr>
          <a:xfrm rot="10800000" flipH="1">
            <a:off x="980633" y="4168433"/>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6">
            <a:extLst>
              <a:ext uri="{FF2B5EF4-FFF2-40B4-BE49-F238E27FC236}">
                <a16:creationId xmlns:a16="http://schemas.microsoft.com/office/drawing/2014/main" id="{81D615C9-307F-4F86-BE5C-6829350029CA}"/>
              </a:ext>
            </a:extLst>
          </p:cNvPr>
          <p:cNvSpPr/>
          <p:nvPr/>
        </p:nvSpPr>
        <p:spPr>
          <a:xfrm>
            <a:off x="2929145" y="2976583"/>
            <a:ext cx="8671039" cy="3808735"/>
          </a:xfrm>
          <a:prstGeom prst="rect">
            <a:avLst/>
          </a:prstGeom>
          <a:solidFill>
            <a:schemeClr val="bg2"/>
          </a:solidFill>
        </p:spPr>
        <p:txBody>
          <a:bodyPr wrap="square">
            <a:spAutoFit/>
          </a:bodyPr>
          <a:lstStyle/>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function</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onMapLoaded</a:t>
            </a:r>
            <a:r>
              <a:rPr lang="en-US" sz="1050" dirty="0">
                <a:solidFill>
                  <a:srgbClr val="000000"/>
                </a:solidFill>
                <a:latin typeface="Consolas" panose="020B0609020204030204" pitchFamily="49" charset="0"/>
              </a:rPr>
              <a:t>() {</a:t>
            </a:r>
          </a:p>
          <a:p>
            <a:endParaRPr lang="ar-SA"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var</a:t>
            </a:r>
            <a:r>
              <a:rPr lang="en-US" sz="1050" dirty="0">
                <a:solidFill>
                  <a:srgbClr val="000000"/>
                </a:solidFill>
                <a:latin typeface="Consolas" panose="020B0609020204030204" pitchFamily="49" charset="0"/>
              </a:rPr>
              <a:t> map =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Microsoft.Maps.Map</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document.getElementById</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theMap</a:t>
            </a:r>
            <a:r>
              <a:rPr lang="en-US" sz="1050" dirty="0">
                <a:solidFill>
                  <a:srgbClr val="A31515"/>
                </a:solidFill>
                <a:latin typeface="Consolas" panose="020B0609020204030204" pitchFamily="49" charset="0"/>
              </a:rPr>
              <a:t>'</a:t>
            </a:r>
            <a:r>
              <a:rPr lang="en-US"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No need to set credentials if already passed in URL */</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center: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Microsoft.Maps.Location</a:t>
            </a:r>
            <a:r>
              <a:rPr lang="en-US" sz="1050" dirty="0">
                <a:solidFill>
                  <a:srgbClr val="000000"/>
                </a:solidFill>
                <a:latin typeface="Consolas" panose="020B0609020204030204" pitchFamily="49" charset="0"/>
              </a:rPr>
              <a:t>(39.393486, -98.100769),</a:t>
            </a:r>
          </a:p>
          <a:p>
            <a:r>
              <a:rPr lang="en-US" sz="1050" dirty="0">
                <a:solidFill>
                  <a:srgbClr val="000000"/>
                </a:solidFill>
                <a:latin typeface="Consolas" panose="020B0609020204030204" pitchFamily="49" charset="0"/>
              </a:rPr>
              <a:t>                    zoom: 3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Microsoft.Maps.loadModule</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Microsoft.Maps.Clustering</a:t>
            </a:r>
            <a:r>
              <a:rPr lang="en-US" sz="1050" dirty="0">
                <a:solidFill>
                  <a:srgbClr val="A31515"/>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function</a:t>
            </a:r>
            <a:r>
              <a:rPr lang="en-US" sz="1050" dirty="0">
                <a:solidFill>
                  <a:srgbClr val="000000"/>
                </a:solidFill>
                <a:latin typeface="Consolas" panose="020B0609020204030204" pitchFamily="49" charset="0"/>
              </a:rPr>
              <a:t> ()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Creating sample Pushpin data within map view</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var</a:t>
            </a:r>
            <a:r>
              <a:rPr lang="en-US" sz="1050" dirty="0">
                <a:solidFill>
                  <a:srgbClr val="000000"/>
                </a:solidFill>
                <a:latin typeface="Consolas" panose="020B0609020204030204" pitchFamily="49" charset="0"/>
              </a:rPr>
              <a:t> pins = [];</a:t>
            </a:r>
          </a:p>
          <a:p>
            <a:endParaRPr lang="ar-SA" sz="1050" dirty="0">
              <a:solidFill>
                <a:srgbClr val="000000"/>
              </a:solidFill>
              <a:latin typeface="Consolas" panose="020B0609020204030204" pitchFamily="49" charset="0"/>
            </a:endParaRPr>
          </a:p>
          <a:p>
            <a:r>
              <a:rPr lang="sv-SE" sz="1050" dirty="0">
                <a:solidFill>
                  <a:srgbClr val="000000"/>
                </a:solidFill>
                <a:latin typeface="Consolas" panose="020B0609020204030204" pitchFamily="49" charset="0"/>
              </a:rPr>
              <a:t>                     @</a:t>
            </a:r>
            <a:r>
              <a:rPr lang="sv-SE" sz="1050" dirty="0">
                <a:solidFill>
                  <a:srgbClr val="0000FF"/>
                </a:solidFill>
                <a:latin typeface="Consolas" panose="020B0609020204030204" pitchFamily="49" charset="0"/>
              </a:rPr>
              <a:t>foreach</a:t>
            </a:r>
            <a:r>
              <a:rPr lang="sv-SE" sz="1050" dirty="0">
                <a:solidFill>
                  <a:srgbClr val="000000"/>
                </a:solidFill>
                <a:latin typeface="Consolas" panose="020B0609020204030204" pitchFamily="49" charset="0"/>
              </a:rPr>
              <a:t> (</a:t>
            </a:r>
            <a:r>
              <a:rPr lang="sv-SE" sz="1050" dirty="0">
                <a:solidFill>
                  <a:srgbClr val="0000FF"/>
                </a:solidFill>
                <a:latin typeface="Consolas" panose="020B0609020204030204" pitchFamily="49" charset="0"/>
              </a:rPr>
              <a:t>var</a:t>
            </a:r>
            <a:r>
              <a:rPr lang="sv-SE" sz="1050" dirty="0">
                <a:solidFill>
                  <a:srgbClr val="000000"/>
                </a:solidFill>
                <a:latin typeface="Consolas" panose="020B0609020204030204" pitchFamily="49" charset="0"/>
              </a:rPr>
              <a:t> item </a:t>
            </a:r>
            <a:r>
              <a:rPr lang="sv-SE" sz="1050" dirty="0">
                <a:solidFill>
                  <a:srgbClr val="0000FF"/>
                </a:solidFill>
                <a:latin typeface="Consolas" panose="020B0609020204030204" pitchFamily="49" charset="0"/>
              </a:rPr>
              <a:t>in</a:t>
            </a:r>
            <a:r>
              <a:rPr lang="sv-SE" sz="1050" dirty="0">
                <a:solidFill>
                  <a:srgbClr val="000000"/>
                </a:solidFill>
                <a:latin typeface="Consolas" panose="020B0609020204030204" pitchFamily="49" charset="0"/>
              </a:rPr>
              <a:t> Model) {</a:t>
            </a:r>
          </a:p>
          <a:p>
            <a:r>
              <a:rPr lang="en-US" sz="1050" dirty="0">
                <a:solidFill>
                  <a:srgbClr val="000000"/>
                </a:solidFill>
                <a:latin typeface="Consolas" panose="020B0609020204030204" pitchFamily="49" charset="0"/>
              </a:rPr>
              <a:t>        &lt;text&gt;</a:t>
            </a:r>
          </a:p>
          <a:p>
            <a:r>
              <a:rPr lang="nn-NO" sz="1050" dirty="0">
                <a:solidFill>
                  <a:srgbClr val="000000"/>
                </a:solidFill>
                <a:latin typeface="Consolas" panose="020B0609020204030204" pitchFamily="49" charset="0"/>
              </a:rPr>
              <a:t>                    </a:t>
            </a:r>
            <a:r>
              <a:rPr lang="nn-NO" sz="1050" dirty="0">
                <a:solidFill>
                  <a:srgbClr val="0000FF"/>
                </a:solidFill>
                <a:latin typeface="Consolas" panose="020B0609020204030204" pitchFamily="49" charset="0"/>
              </a:rPr>
              <a:t>var</a:t>
            </a:r>
            <a:r>
              <a:rPr lang="nn-NO" sz="1050" dirty="0">
                <a:solidFill>
                  <a:srgbClr val="000000"/>
                </a:solidFill>
                <a:latin typeface="Consolas" panose="020B0609020204030204" pitchFamily="49" charset="0"/>
              </a:rPr>
              <a:t> pin = </a:t>
            </a:r>
            <a:r>
              <a:rPr lang="nn-NO" sz="1050" dirty="0">
                <a:solidFill>
                  <a:srgbClr val="0000FF"/>
                </a:solidFill>
                <a:latin typeface="Consolas" panose="020B0609020204030204" pitchFamily="49" charset="0"/>
              </a:rPr>
              <a:t>new</a:t>
            </a:r>
            <a:r>
              <a:rPr lang="nn-NO" sz="1050" dirty="0">
                <a:solidFill>
                  <a:srgbClr val="000000"/>
                </a:solidFill>
                <a:latin typeface="Consolas" panose="020B0609020204030204" pitchFamily="49" charset="0"/>
              </a:rPr>
              <a:t> Microsoft.Maps.Pushpin(</a:t>
            </a:r>
            <a:r>
              <a:rPr lang="nn-NO" sz="1050" dirty="0">
                <a:solidFill>
                  <a:srgbClr val="0000FF"/>
                </a:solidFill>
                <a:latin typeface="Consolas" panose="020B0609020204030204" pitchFamily="49" charset="0"/>
              </a:rPr>
              <a:t>new</a:t>
            </a:r>
            <a:r>
              <a:rPr lang="nn-NO" sz="1050" dirty="0">
                <a:solidFill>
                  <a:srgbClr val="000000"/>
                </a:solidFill>
                <a:latin typeface="Consolas" panose="020B0609020204030204" pitchFamily="49" charset="0"/>
              </a:rPr>
              <a:t> Microsoft.Maps.Location(@item.lat, @item.lon));</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pin.metedata</a:t>
            </a:r>
            <a:r>
              <a:rPr lang="en-US" sz="1050" dirty="0">
                <a:solidFill>
                  <a:srgbClr val="000000"/>
                </a:solidFill>
                <a:latin typeface="Consolas" panose="020B0609020204030204" pitchFamily="49" charset="0"/>
              </a:rPr>
              <a:t> = item;</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pins.push</a:t>
            </a:r>
            <a:r>
              <a:rPr lang="en-US" sz="1050" dirty="0">
                <a:solidFill>
                  <a:srgbClr val="000000"/>
                </a:solidFill>
                <a:latin typeface="Consolas" panose="020B0609020204030204" pitchFamily="49" charset="0"/>
              </a:rPr>
              <a:t>(pin);</a:t>
            </a:r>
          </a:p>
          <a:p>
            <a:r>
              <a:rPr lang="en-US" sz="1050" dirty="0">
                <a:solidFill>
                  <a:srgbClr val="000000"/>
                </a:solidFill>
                <a:latin typeface="Consolas" panose="020B0609020204030204" pitchFamily="49" charset="0"/>
              </a:rPr>
              <a:t>        &lt;/text&gt;</a:t>
            </a:r>
          </a:p>
          <a:p>
            <a:r>
              <a:rPr lang="ar-SA"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a:t>
            </a:r>
            <a:r>
              <a:rPr lang="en-US" sz="1050" dirty="0" err="1">
                <a:solidFill>
                  <a:srgbClr val="008000"/>
                </a:solidFill>
                <a:latin typeface="Consolas" panose="020B0609020204030204" pitchFamily="49" charset="0"/>
              </a:rPr>
              <a:t>var</a:t>
            </a:r>
            <a:r>
              <a:rPr lang="en-US" sz="1050" dirty="0">
                <a:solidFill>
                  <a:srgbClr val="008000"/>
                </a:solidFill>
                <a:latin typeface="Consolas" panose="020B0609020204030204" pitchFamily="49" charset="0"/>
              </a:rPr>
              <a:t> pushpins = </a:t>
            </a:r>
            <a:r>
              <a:rPr lang="en-US" sz="1050" dirty="0" err="1">
                <a:solidFill>
                  <a:srgbClr val="008000"/>
                </a:solidFill>
                <a:latin typeface="Consolas" panose="020B0609020204030204" pitchFamily="49" charset="0"/>
              </a:rPr>
              <a:t>Microsoft.Maps.TestDataGenerator.getPushpins</a:t>
            </a:r>
            <a:r>
              <a:rPr lang="en-US" sz="1050" dirty="0">
                <a:solidFill>
                  <a:srgbClr val="008000"/>
                </a:solidFill>
                <a:latin typeface="Consolas" panose="020B0609020204030204" pitchFamily="49" charset="0"/>
              </a:rPr>
              <a:t>(1000, </a:t>
            </a:r>
            <a:r>
              <a:rPr lang="en-US" sz="1050" dirty="0" err="1">
                <a:solidFill>
                  <a:srgbClr val="008000"/>
                </a:solidFill>
                <a:latin typeface="Consolas" panose="020B0609020204030204" pitchFamily="49" charset="0"/>
              </a:rPr>
              <a:t>map.getBounds</a:t>
            </a:r>
            <a:r>
              <a:rPr lang="en-US" sz="1050" dirty="0">
                <a:solidFill>
                  <a:srgbClr val="00800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var</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clusterLayer</a:t>
            </a:r>
            <a:r>
              <a:rPr lang="en-US" sz="1050" dirty="0">
                <a:solidFill>
                  <a:srgbClr val="000000"/>
                </a:solidFill>
                <a:latin typeface="Consolas" panose="020B0609020204030204" pitchFamily="49" charset="0"/>
              </a:rPr>
              <a:t> =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Microsoft.Maps.ClusterLayer</a:t>
            </a:r>
            <a:r>
              <a:rPr lang="en-US" sz="1050" dirty="0">
                <a:solidFill>
                  <a:srgbClr val="000000"/>
                </a:solidFill>
                <a:latin typeface="Consolas" panose="020B0609020204030204" pitchFamily="49" charset="0"/>
              </a:rPr>
              <a:t>(pins, { </a:t>
            </a:r>
            <a:r>
              <a:rPr lang="en-US" sz="1050" dirty="0" err="1">
                <a:solidFill>
                  <a:srgbClr val="000000"/>
                </a:solidFill>
                <a:latin typeface="Consolas" panose="020B0609020204030204" pitchFamily="49" charset="0"/>
              </a:rPr>
              <a:t>gridSize</a:t>
            </a:r>
            <a:r>
              <a:rPr lang="en-US" sz="1050" dirty="0">
                <a:solidFill>
                  <a:srgbClr val="000000"/>
                </a:solidFill>
                <a:latin typeface="Consolas" panose="020B0609020204030204" pitchFamily="49" charset="0"/>
              </a:rPr>
              <a:t>: 100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map.layers.insert</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clusterLayer</a:t>
            </a:r>
            <a:r>
              <a:rPr lang="en-US" sz="1050" dirty="0">
                <a:solidFill>
                  <a:srgbClr val="000000"/>
                </a:solidFill>
                <a:latin typeface="Consolas" panose="020B0609020204030204" pitchFamily="49" charset="0"/>
              </a:rPr>
              <a:t>);</a:t>
            </a:r>
          </a:p>
          <a:p>
            <a:r>
              <a:rPr lang="ar-SA" sz="1050" dirty="0">
                <a:solidFill>
                  <a:srgbClr val="000000"/>
                </a:solidFill>
                <a:latin typeface="Consolas" panose="020B0609020204030204" pitchFamily="49" charset="0"/>
              </a:rPr>
              <a:t>                });</a:t>
            </a:r>
          </a:p>
          <a:p>
            <a:r>
              <a:rPr lang="ar-SA" sz="1050" dirty="0">
                <a:solidFill>
                  <a:srgbClr val="000000"/>
                </a:solidFill>
                <a:latin typeface="Consolas" panose="020B0609020204030204" pitchFamily="49" charset="0"/>
              </a:rPr>
              <a:t>                </a:t>
            </a:r>
          </a:p>
          <a:p>
            <a:r>
              <a:rPr lang="ar-SA" sz="1050" dirty="0">
                <a:solidFill>
                  <a:srgbClr val="000000"/>
                </a:solidFill>
                <a:latin typeface="Consolas" panose="020B0609020204030204" pitchFamily="49" charset="0"/>
              </a:rPr>
              <a:t>            }</a:t>
            </a:r>
            <a:endParaRPr lang="ar-SA" sz="1050" dirty="0"/>
          </a:p>
        </p:txBody>
      </p:sp>
      <p:sp>
        <p:nvSpPr>
          <p:cNvPr id="8" name="Arrow: Bent-Up 7">
            <a:extLst>
              <a:ext uri="{FF2B5EF4-FFF2-40B4-BE49-F238E27FC236}">
                <a16:creationId xmlns:a16="http://schemas.microsoft.com/office/drawing/2014/main" id="{64650333-FC11-440D-B626-9D6F4BBE150F}"/>
              </a:ext>
            </a:extLst>
          </p:cNvPr>
          <p:cNvSpPr/>
          <p:nvPr/>
        </p:nvSpPr>
        <p:spPr>
          <a:xfrm rot="5400000">
            <a:off x="1572145" y="2380273"/>
            <a:ext cx="1702735" cy="827923"/>
          </a:xfrm>
          <a:prstGeom prst="bentUpArrow">
            <a:avLst>
              <a:gd name="adj1" fmla="val 7397"/>
              <a:gd name="adj2" fmla="val 12678"/>
              <a:gd name="adj3" fmla="val 2147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Rectangle 16">
            <a:extLst>
              <a:ext uri="{FF2B5EF4-FFF2-40B4-BE49-F238E27FC236}">
                <a16:creationId xmlns:a16="http://schemas.microsoft.com/office/drawing/2014/main" id="{BB3F52F0-B519-42F6-9EEA-01A782F64758}"/>
              </a:ext>
            </a:extLst>
          </p:cNvPr>
          <p:cNvSpPr/>
          <p:nvPr/>
        </p:nvSpPr>
        <p:spPr>
          <a:xfrm>
            <a:off x="1093386" y="2496865"/>
            <a:ext cx="1835759" cy="369332"/>
          </a:xfrm>
          <a:prstGeom prst="rect">
            <a:avLst/>
          </a:prstGeom>
          <a:solidFill>
            <a:schemeClr val="bg1"/>
          </a:solidFill>
        </p:spPr>
        <p:txBody>
          <a:bodyPr wrap="none">
            <a:spAutoFit/>
          </a:bodyPr>
          <a:lstStyle/>
          <a:p>
            <a:r>
              <a:rPr lang="en-US" b="1" dirty="0"/>
              <a:t>Callback function</a:t>
            </a:r>
            <a:endParaRPr lang="ar-SA" dirty="0"/>
          </a:p>
        </p:txBody>
      </p:sp>
      <p:sp>
        <p:nvSpPr>
          <p:cNvPr id="27" name="Rectangle 26">
            <a:extLst>
              <a:ext uri="{FF2B5EF4-FFF2-40B4-BE49-F238E27FC236}">
                <a16:creationId xmlns:a16="http://schemas.microsoft.com/office/drawing/2014/main" id="{0BDB7B3C-3BC1-4D81-92F2-BFA9FA691D5A}"/>
              </a:ext>
            </a:extLst>
          </p:cNvPr>
          <p:cNvSpPr/>
          <p:nvPr/>
        </p:nvSpPr>
        <p:spPr>
          <a:xfrm>
            <a:off x="434296" y="5883227"/>
            <a:ext cx="2423484" cy="369332"/>
          </a:xfrm>
          <a:prstGeom prst="rect">
            <a:avLst/>
          </a:prstGeom>
        </p:spPr>
        <p:txBody>
          <a:bodyPr wrap="none">
            <a:spAutoFit/>
          </a:bodyPr>
          <a:lstStyle/>
          <a:p>
            <a:r>
              <a:rPr lang="en-US" b="1" dirty="0"/>
              <a:t>Call Clustering Function</a:t>
            </a:r>
            <a:endParaRPr lang="ar-SA" dirty="0"/>
          </a:p>
        </p:txBody>
      </p:sp>
      <p:sp>
        <p:nvSpPr>
          <p:cNvPr id="28" name="Arrow: Right 27">
            <a:extLst>
              <a:ext uri="{FF2B5EF4-FFF2-40B4-BE49-F238E27FC236}">
                <a16:creationId xmlns:a16="http://schemas.microsoft.com/office/drawing/2014/main" id="{D66B69C4-CB59-490E-B80F-BB84FFC19F5C}"/>
              </a:ext>
            </a:extLst>
          </p:cNvPr>
          <p:cNvSpPr/>
          <p:nvPr/>
        </p:nvSpPr>
        <p:spPr>
          <a:xfrm rot="10800000" flipH="1">
            <a:off x="920699" y="6180843"/>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Rectangle 28">
            <a:extLst>
              <a:ext uri="{FF2B5EF4-FFF2-40B4-BE49-F238E27FC236}">
                <a16:creationId xmlns:a16="http://schemas.microsoft.com/office/drawing/2014/main" id="{9D7BE89E-B816-421F-90C7-1F2A2AF439E1}"/>
              </a:ext>
            </a:extLst>
          </p:cNvPr>
          <p:cNvSpPr/>
          <p:nvPr/>
        </p:nvSpPr>
        <p:spPr>
          <a:xfrm>
            <a:off x="367957" y="4545216"/>
            <a:ext cx="2319537" cy="923330"/>
          </a:xfrm>
          <a:prstGeom prst="rect">
            <a:avLst/>
          </a:prstGeom>
        </p:spPr>
        <p:txBody>
          <a:bodyPr wrap="square">
            <a:spAutoFit/>
          </a:bodyPr>
          <a:lstStyle/>
          <a:p>
            <a:pPr algn="ctr"/>
            <a:r>
              <a:rPr lang="en-US" b="1" dirty="0"/>
              <a:t>Loop to generate dynamic pins from the database</a:t>
            </a:r>
            <a:endParaRPr lang="ar-SA" dirty="0"/>
          </a:p>
        </p:txBody>
      </p:sp>
      <p:sp>
        <p:nvSpPr>
          <p:cNvPr id="30" name="Arrow: Right 29">
            <a:extLst>
              <a:ext uri="{FF2B5EF4-FFF2-40B4-BE49-F238E27FC236}">
                <a16:creationId xmlns:a16="http://schemas.microsoft.com/office/drawing/2014/main" id="{DB0713F3-E71D-4386-9748-D80404097EC3}"/>
              </a:ext>
            </a:extLst>
          </p:cNvPr>
          <p:cNvSpPr/>
          <p:nvPr/>
        </p:nvSpPr>
        <p:spPr>
          <a:xfrm rot="10800000" flipH="1">
            <a:off x="950056" y="5374463"/>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293275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14175" y="72682"/>
            <a:ext cx="10515600" cy="908810"/>
          </a:xfrm>
        </p:spPr>
        <p:txBody>
          <a:bodyPr>
            <a:normAutofit/>
          </a:bodyPr>
          <a:lstStyle/>
          <a:p>
            <a:r>
              <a:rPr lang="en-US" sz="2800" b="1" dirty="0" err="1"/>
              <a:t>OpenCell.js</a:t>
            </a:r>
            <a:endParaRPr lang="ar-SA" sz="2800" b="1" dirty="0"/>
          </a:p>
        </p:txBody>
      </p:sp>
      <p:sp>
        <p:nvSpPr>
          <p:cNvPr id="6" name="Rectangle 5">
            <a:extLst>
              <a:ext uri="{FF2B5EF4-FFF2-40B4-BE49-F238E27FC236}">
                <a16:creationId xmlns:a16="http://schemas.microsoft.com/office/drawing/2014/main" id="{08D72034-5877-4344-9B32-E3C7316C804C}"/>
              </a:ext>
            </a:extLst>
          </p:cNvPr>
          <p:cNvSpPr/>
          <p:nvPr/>
        </p:nvSpPr>
        <p:spPr>
          <a:xfrm>
            <a:off x="5436211" y="298482"/>
            <a:ext cx="2224391" cy="369332"/>
          </a:xfrm>
          <a:prstGeom prst="rect">
            <a:avLst/>
          </a:prstGeom>
        </p:spPr>
        <p:txBody>
          <a:bodyPr wrap="none">
            <a:spAutoFit/>
          </a:bodyPr>
          <a:lstStyle/>
          <a:p>
            <a:r>
              <a:rPr lang="en-US" b="1" dirty="0"/>
              <a:t>MAP Function Scripts</a:t>
            </a:r>
            <a:endParaRPr lang="ar-SA" dirty="0"/>
          </a:p>
        </p:txBody>
      </p:sp>
      <p:sp>
        <p:nvSpPr>
          <p:cNvPr id="24" name="Arrow: Right 23">
            <a:extLst>
              <a:ext uri="{FF2B5EF4-FFF2-40B4-BE49-F238E27FC236}">
                <a16:creationId xmlns:a16="http://schemas.microsoft.com/office/drawing/2014/main" id="{61155BFA-9727-45C4-B7D0-4FD71A347C94}"/>
              </a:ext>
            </a:extLst>
          </p:cNvPr>
          <p:cNvSpPr/>
          <p:nvPr/>
        </p:nvSpPr>
        <p:spPr>
          <a:xfrm rot="10800000" flipH="1">
            <a:off x="980633" y="5082846"/>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6">
            <a:extLst>
              <a:ext uri="{FF2B5EF4-FFF2-40B4-BE49-F238E27FC236}">
                <a16:creationId xmlns:a16="http://schemas.microsoft.com/office/drawing/2014/main" id="{40C1BD2F-A188-44FB-9DE3-A3770286E818}"/>
              </a:ext>
            </a:extLst>
          </p:cNvPr>
          <p:cNvSpPr/>
          <p:nvPr/>
        </p:nvSpPr>
        <p:spPr>
          <a:xfrm>
            <a:off x="770868" y="879809"/>
            <a:ext cx="5539559" cy="3554819"/>
          </a:xfrm>
          <a:prstGeom prst="rect">
            <a:avLst/>
          </a:prstGeom>
          <a:solidFill>
            <a:schemeClr val="bg2"/>
          </a:solidFill>
        </p:spPr>
        <p:txBody>
          <a:bodyPr wrap="square">
            <a:spAutoFit/>
          </a:bodyPr>
          <a:lstStyle/>
          <a:p>
            <a:r>
              <a:rPr lang="en-US" sz="900" dirty="0" err="1">
                <a:solidFill>
                  <a:srgbClr val="000000"/>
                </a:solidFill>
                <a:latin typeface="Consolas" panose="020B0609020204030204" pitchFamily="49" charset="0"/>
              </a:rPr>
              <a:t>OpenCell.LoadMap</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(latitude, longitude, </a:t>
            </a:r>
            <a:r>
              <a:rPr lang="en-US" sz="900" dirty="0" err="1">
                <a:solidFill>
                  <a:srgbClr val="000000"/>
                </a:solidFill>
                <a:latin typeface="Consolas" panose="020B0609020204030204" pitchFamily="49" charset="0"/>
              </a:rPr>
              <a:t>onMapLoaded</a:t>
            </a:r>
            <a:r>
              <a:rPr lang="en-US" sz="900" dirty="0">
                <a:solidFill>
                  <a:srgbClr val="000000"/>
                </a:solidFill>
                <a:latin typeface="Consolas" panose="020B0609020204030204" pitchFamily="49" charset="0"/>
              </a:rPr>
              <a:t>) {</a:t>
            </a:r>
          </a:p>
          <a:p>
            <a:endParaRPr lang="ar-SA"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._map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Microsoft.Maps.Map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document.getElementById</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theMap</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Create draggable Pin in the center</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center =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map.getCenter</a:t>
            </a:r>
            <a:r>
              <a:rPr lang="en-US"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var</a:t>
            </a:r>
            <a:r>
              <a:rPr lang="fr-FR" sz="900" dirty="0">
                <a:solidFill>
                  <a:srgbClr val="000000"/>
                </a:solidFill>
                <a:latin typeface="Consolas" panose="020B0609020204030204" pitchFamily="49" charset="0"/>
              </a:rPr>
              <a:t> Location = </a:t>
            </a:r>
            <a:r>
              <a:rPr lang="fr-FR" sz="900" dirty="0" err="1">
                <a:solidFill>
                  <a:srgbClr val="000000"/>
                </a:solidFill>
                <a:latin typeface="Consolas" panose="020B0609020204030204" pitchFamily="49" charset="0"/>
              </a:rPr>
              <a:t>Microsoft.Maps.Location</a:t>
            </a:r>
            <a:r>
              <a:rPr lang="fr-FR"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Pushpin = </a:t>
            </a:r>
            <a:r>
              <a:rPr lang="en-US" sz="900" dirty="0" err="1">
                <a:solidFill>
                  <a:srgbClr val="000000"/>
                </a:solidFill>
                <a:latin typeface="Consolas" panose="020B0609020204030204" pitchFamily="49" charset="0"/>
              </a:rPr>
              <a:t>Microsoft.Maps.Pushpin</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(latitude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&amp;&amp; longitude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map.setView</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center: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Microsoft.Maps.Location</a:t>
            </a:r>
            <a:r>
              <a:rPr lang="en-US" sz="900" dirty="0">
                <a:solidFill>
                  <a:srgbClr val="000000"/>
                </a:solidFill>
                <a:latin typeface="Consolas" panose="020B0609020204030204" pitchFamily="49" charset="0"/>
              </a:rPr>
              <a:t>(latitude, longitude),</a:t>
            </a:r>
          </a:p>
          <a:p>
            <a:r>
              <a:rPr lang="en-US" sz="900" dirty="0">
                <a:solidFill>
                  <a:srgbClr val="000000"/>
                </a:solidFill>
                <a:latin typeface="Consolas" panose="020B0609020204030204" pitchFamily="49" charset="0"/>
              </a:rPr>
              <a:t>            zoom: 15</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Location(latitude, longitude),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 });</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a:t>
            </a:r>
            <a:r>
              <a:rPr lang="en-US" sz="900" dirty="0" err="1">
                <a:solidFill>
                  <a:srgbClr val="000000"/>
                </a:solidFill>
                <a:latin typeface="Consolas" panose="020B0609020204030204" pitchFamily="49" charset="0"/>
              </a:rPr>
              <a:t>center.latitude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center.longitude</a:t>
            </a:r>
            <a:r>
              <a:rPr lang="en-US" sz="900" dirty="0">
                <a:solidFill>
                  <a:srgbClr val="000000"/>
                </a:solidFill>
                <a:latin typeface="Consolas" panose="020B0609020204030204" pitchFamily="49" charset="0"/>
              </a:rPr>
              <a:t>),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 });</a:t>
            </a:r>
          </a:p>
          <a:p>
            <a:endParaRPr lang="ar-SA" sz="900" dirty="0">
              <a:solidFill>
                <a:srgbClr val="000000"/>
              </a:solidFill>
              <a:latin typeface="Consolas" panose="020B0609020204030204" pitchFamily="49" charset="0"/>
            </a:endParaRP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map.entities.push</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Binding the events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OpenCell.EnableCallback</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a:t>
            </a:r>
            <a:endParaRPr lang="ar-SA" sz="900" dirty="0"/>
          </a:p>
        </p:txBody>
      </p:sp>
      <p:sp>
        <p:nvSpPr>
          <p:cNvPr id="8" name="Rectangle 7">
            <a:extLst>
              <a:ext uri="{FF2B5EF4-FFF2-40B4-BE49-F238E27FC236}">
                <a16:creationId xmlns:a16="http://schemas.microsoft.com/office/drawing/2014/main" id="{D3EE480C-94A2-4B11-B746-83193EAD9D4E}"/>
              </a:ext>
            </a:extLst>
          </p:cNvPr>
          <p:cNvSpPr/>
          <p:nvPr/>
        </p:nvSpPr>
        <p:spPr>
          <a:xfrm>
            <a:off x="770869" y="5137504"/>
            <a:ext cx="5539558" cy="784830"/>
          </a:xfrm>
          <a:prstGeom prst="rect">
            <a:avLst/>
          </a:prstGeom>
          <a:solidFill>
            <a:schemeClr val="bg2"/>
          </a:solidFill>
        </p:spPr>
        <p:txBody>
          <a:bodyPr wrap="square">
            <a:spAutoFit/>
          </a:bodyPr>
          <a:lstStyle/>
          <a:p>
            <a:r>
              <a:rPr lang="en-US" sz="900" dirty="0" err="1">
                <a:solidFill>
                  <a:srgbClr val="000000"/>
                </a:solidFill>
                <a:latin typeface="Consolas" panose="020B0609020204030204" pitchFamily="49" charset="0"/>
              </a:rPr>
              <a:t>OpenCell.EnableCallback</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 {</a:t>
            </a:r>
          </a:p>
          <a:p>
            <a:endParaRPr lang="ar-SA"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var</a:t>
            </a:r>
            <a:r>
              <a:rPr lang="nn-NO" sz="900" dirty="0">
                <a:solidFill>
                  <a:srgbClr val="000000"/>
                </a:solidFill>
                <a:latin typeface="Consolas" panose="020B0609020204030204" pitchFamily="49" charset="0"/>
              </a:rPr>
              <a:t> Events = Microsoft.Maps.Events;</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Events.addHandler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a:t>
            </a:r>
            <a:r>
              <a:rPr lang="en-US" sz="900" dirty="0">
                <a:solidFill>
                  <a:srgbClr val="A31515"/>
                </a:solidFill>
                <a:latin typeface="Consolas" panose="020B0609020204030204" pitchFamily="49" charset="0"/>
              </a:rPr>
              <a:t>'drag'</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(e) { </a:t>
            </a:r>
            <a:r>
              <a:rPr lang="en-US" sz="900" dirty="0" err="1">
                <a:solidFill>
                  <a:srgbClr val="000000"/>
                </a:solidFill>
                <a:latin typeface="Consolas" panose="020B0609020204030204" pitchFamily="49" charset="0"/>
              </a:rPr>
              <a:t>onMouseUp</a:t>
            </a:r>
            <a:r>
              <a:rPr lang="en-US" sz="900" dirty="0">
                <a:solidFill>
                  <a:srgbClr val="000000"/>
                </a:solidFill>
                <a:latin typeface="Consolas" panose="020B0609020204030204" pitchFamily="49" charset="0"/>
              </a:rPr>
              <a:t>(e); });</a:t>
            </a:r>
          </a:p>
          <a:p>
            <a:r>
              <a:rPr lang="ar-SA" sz="900" dirty="0">
                <a:solidFill>
                  <a:srgbClr val="000000"/>
                </a:solidFill>
                <a:latin typeface="Consolas" panose="020B0609020204030204" pitchFamily="49" charset="0"/>
              </a:rPr>
              <a:t>}</a:t>
            </a:r>
            <a:endParaRPr lang="ar-SA" sz="900" dirty="0"/>
          </a:p>
        </p:txBody>
      </p:sp>
      <p:sp>
        <p:nvSpPr>
          <p:cNvPr id="9" name="Rectangle 8">
            <a:extLst>
              <a:ext uri="{FF2B5EF4-FFF2-40B4-BE49-F238E27FC236}">
                <a16:creationId xmlns:a16="http://schemas.microsoft.com/office/drawing/2014/main" id="{F5953C54-4D53-44F1-9D3C-5FB16B96ABFE}"/>
              </a:ext>
            </a:extLst>
          </p:cNvPr>
          <p:cNvSpPr/>
          <p:nvPr/>
        </p:nvSpPr>
        <p:spPr>
          <a:xfrm>
            <a:off x="6484087" y="879809"/>
            <a:ext cx="5539559" cy="3554819"/>
          </a:xfrm>
          <a:prstGeom prst="rect">
            <a:avLst/>
          </a:prstGeom>
          <a:solidFill>
            <a:schemeClr val="bg2"/>
          </a:solidFill>
        </p:spPr>
        <p:txBody>
          <a:bodyPr wrap="square">
            <a:spAutoFit/>
          </a:bodyPr>
          <a:lstStyle/>
          <a:p>
            <a:r>
              <a:rPr lang="en-US" sz="900" dirty="0" err="1">
                <a:solidFill>
                  <a:srgbClr val="000000"/>
                </a:solidFill>
                <a:latin typeface="Consolas" panose="020B0609020204030204" pitchFamily="49" charset="0"/>
              </a:rPr>
              <a:t>OpenCell.LoadPins</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(latitude, longitude) {</a:t>
            </a:r>
          </a:p>
          <a:p>
            <a:endParaRPr lang="ar-SA"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._map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Microsoft.Maps.Map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document.getElementById</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theMap</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Create draggable Pin in the center</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center =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map.getCenter</a:t>
            </a:r>
            <a:r>
              <a:rPr lang="en-US"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var</a:t>
            </a:r>
            <a:r>
              <a:rPr lang="fr-FR" sz="900" dirty="0">
                <a:solidFill>
                  <a:srgbClr val="000000"/>
                </a:solidFill>
                <a:latin typeface="Consolas" panose="020B0609020204030204" pitchFamily="49" charset="0"/>
              </a:rPr>
              <a:t> Location = </a:t>
            </a:r>
            <a:r>
              <a:rPr lang="fr-FR" sz="900" dirty="0" err="1">
                <a:solidFill>
                  <a:srgbClr val="000000"/>
                </a:solidFill>
                <a:latin typeface="Consolas" panose="020B0609020204030204" pitchFamily="49" charset="0"/>
              </a:rPr>
              <a:t>Microsoft.Maps.Location</a:t>
            </a:r>
            <a:r>
              <a:rPr lang="fr-FR"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Pushpin = </a:t>
            </a:r>
            <a:r>
              <a:rPr lang="en-US" sz="900" dirty="0" err="1">
                <a:solidFill>
                  <a:srgbClr val="000000"/>
                </a:solidFill>
                <a:latin typeface="Consolas" panose="020B0609020204030204" pitchFamily="49" charset="0"/>
              </a:rPr>
              <a:t>Microsoft.Maps.Pushpin</a:t>
            </a:r>
            <a:r>
              <a:rPr lang="en-US" sz="900" dirty="0">
                <a:solidFill>
                  <a:srgbClr val="000000"/>
                </a:solidFill>
                <a:latin typeface="Consolas" panose="020B0609020204030204" pitchFamily="49" charset="0"/>
              </a:rPr>
              <a:t>;</a:t>
            </a:r>
          </a:p>
          <a:p>
            <a:endParaRPr lang="ar-SA"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(latitude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&amp;&amp; longitude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map.setView</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center: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Microsoft.Maps.Location</a:t>
            </a:r>
            <a:r>
              <a:rPr lang="en-US" sz="900" dirty="0">
                <a:solidFill>
                  <a:srgbClr val="000000"/>
                </a:solidFill>
                <a:latin typeface="Consolas" panose="020B0609020204030204" pitchFamily="49" charset="0"/>
              </a:rPr>
              <a:t>(latitude, longitude),</a:t>
            </a:r>
          </a:p>
          <a:p>
            <a:r>
              <a:rPr lang="en-US" sz="900" dirty="0">
                <a:solidFill>
                  <a:srgbClr val="000000"/>
                </a:solidFill>
                <a:latin typeface="Consolas" panose="020B0609020204030204" pitchFamily="49" charset="0"/>
              </a:rPr>
              <a:t>            zoom: 15</a:t>
            </a:r>
          </a:p>
          <a:p>
            <a:r>
              <a:rPr lang="ar-SA" sz="900" dirty="0">
                <a:solidFill>
                  <a:srgbClr val="000000"/>
                </a:solidFill>
                <a:latin typeface="Consolas" panose="020B0609020204030204" pitchFamily="49" charset="0"/>
              </a:rPr>
              <a:t>        });</a:t>
            </a:r>
          </a:p>
          <a:p>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Location(latitude, longitude),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 });</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p>
          <a:p>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a:t>
            </a:r>
            <a:r>
              <a:rPr lang="en-US" sz="900" dirty="0" err="1">
                <a:solidFill>
                  <a:srgbClr val="000000"/>
                </a:solidFill>
                <a:latin typeface="Consolas" panose="020B0609020204030204" pitchFamily="49" charset="0"/>
              </a:rPr>
              <a:t>center.latitude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center.longitude</a:t>
            </a:r>
            <a:r>
              <a:rPr lang="en-US" sz="900" dirty="0">
                <a:solidFill>
                  <a:srgbClr val="000000"/>
                </a:solidFill>
                <a:latin typeface="Consolas" panose="020B0609020204030204" pitchFamily="49" charset="0"/>
              </a:rPr>
              <a:t>),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 });</a:t>
            </a:r>
          </a:p>
          <a:p>
            <a:endParaRPr lang="ar-SA" sz="900" dirty="0">
              <a:solidFill>
                <a:srgbClr val="000000"/>
              </a:solidFill>
              <a:latin typeface="Consolas" panose="020B0609020204030204" pitchFamily="49" charset="0"/>
            </a:endParaRP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map.entities.push</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Binding the events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a:t>
            </a:r>
            <a:r>
              <a:rPr lang="en-US" sz="900" dirty="0" err="1">
                <a:solidFill>
                  <a:srgbClr val="008000"/>
                </a:solidFill>
                <a:latin typeface="Consolas" panose="020B0609020204030204" pitchFamily="49" charset="0"/>
              </a:rPr>
              <a:t>OpenCell.EnableCallback</a:t>
            </a:r>
            <a:r>
              <a:rPr lang="en-US" sz="900" dirty="0">
                <a:solidFill>
                  <a:srgbClr val="008000"/>
                </a:solidFill>
                <a:latin typeface="Consolas" panose="020B0609020204030204" pitchFamily="49" charset="0"/>
              </a:rPr>
              <a:t>();</a:t>
            </a:r>
            <a:endParaRPr lang="en-US" sz="900" dirty="0">
              <a:solidFill>
                <a:srgbClr val="000000"/>
              </a:solidFill>
              <a:latin typeface="Consolas" panose="020B0609020204030204" pitchFamily="49" charset="0"/>
            </a:endParaRPr>
          </a:p>
          <a:p>
            <a:r>
              <a:rPr lang="ar-SA" sz="900" dirty="0">
                <a:solidFill>
                  <a:srgbClr val="000000"/>
                </a:solidFill>
                <a:latin typeface="Consolas" panose="020B0609020204030204" pitchFamily="49" charset="0"/>
              </a:rPr>
              <a:t>}</a:t>
            </a:r>
            <a:endParaRPr lang="ar-SA" sz="900" dirty="0"/>
          </a:p>
        </p:txBody>
      </p:sp>
      <p:sp>
        <p:nvSpPr>
          <p:cNvPr id="10" name="Rectangle 9">
            <a:extLst>
              <a:ext uri="{FF2B5EF4-FFF2-40B4-BE49-F238E27FC236}">
                <a16:creationId xmlns:a16="http://schemas.microsoft.com/office/drawing/2014/main" id="{6A9DAD21-33EC-48C6-8BA7-0EF009CA1BE6}"/>
              </a:ext>
            </a:extLst>
          </p:cNvPr>
          <p:cNvSpPr/>
          <p:nvPr/>
        </p:nvSpPr>
        <p:spPr>
          <a:xfrm>
            <a:off x="6484088" y="5137504"/>
            <a:ext cx="5539558" cy="784830"/>
          </a:xfrm>
          <a:prstGeom prst="rect">
            <a:avLst/>
          </a:prstGeom>
          <a:solidFill>
            <a:schemeClr val="bg2"/>
          </a:solidFill>
        </p:spPr>
        <p:txBody>
          <a:bodyPr wrap="square">
            <a:spAutoFit/>
          </a:bodyPr>
          <a:lstStyle/>
          <a:p>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onMouseUp</a:t>
            </a:r>
            <a:r>
              <a:rPr lang="en-US" sz="900" dirty="0">
                <a:solidFill>
                  <a:srgbClr val="000000"/>
                </a:solidFill>
                <a:latin typeface="Consolas" panose="020B0609020204030204" pitchFamily="49" charset="0"/>
              </a:rPr>
              <a:t>(e)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loc</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e.location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lat</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val</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loc.latitude.toString</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lon</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val</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loc.longitude.toString</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a:t>
            </a:r>
            <a:endParaRPr lang="ar-SA" sz="900" dirty="0"/>
          </a:p>
        </p:txBody>
      </p:sp>
      <p:sp>
        <p:nvSpPr>
          <p:cNvPr id="22" name="Rectangle 21">
            <a:extLst>
              <a:ext uri="{FF2B5EF4-FFF2-40B4-BE49-F238E27FC236}">
                <a16:creationId xmlns:a16="http://schemas.microsoft.com/office/drawing/2014/main" id="{543B2E11-A102-45EB-A272-B3D23D9596A3}"/>
              </a:ext>
            </a:extLst>
          </p:cNvPr>
          <p:cNvSpPr/>
          <p:nvPr/>
        </p:nvSpPr>
        <p:spPr>
          <a:xfrm>
            <a:off x="5694744" y="4689751"/>
            <a:ext cx="1707327" cy="369332"/>
          </a:xfrm>
          <a:prstGeom prst="rect">
            <a:avLst/>
          </a:prstGeom>
        </p:spPr>
        <p:txBody>
          <a:bodyPr wrap="none">
            <a:spAutoFit/>
          </a:bodyPr>
          <a:lstStyle/>
          <a:p>
            <a:r>
              <a:rPr lang="en-US" b="1" dirty="0"/>
              <a:t>Events Handlers</a:t>
            </a:r>
            <a:endParaRPr lang="ar-SA" dirty="0"/>
          </a:p>
        </p:txBody>
      </p:sp>
    </p:spTree>
    <p:extLst>
      <p:ext uri="{BB962C8B-B14F-4D97-AF65-F5344CB8AC3E}">
        <p14:creationId xmlns:p14="http://schemas.microsoft.com/office/powerpoint/2010/main" val="810388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4320</TotalTime>
  <Words>1035</Words>
  <Application>Microsoft Office PowerPoint</Application>
  <PresentationFormat>Widescreen</PresentationFormat>
  <Paragraphs>163</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Consolas</vt:lpstr>
      <vt:lpstr>Times New Roman</vt:lpstr>
      <vt:lpstr>Office Theme</vt:lpstr>
      <vt:lpstr>PowerPoint Presentation</vt:lpstr>
      <vt:lpstr>OpenCelliD is BigData collection of Cell Towers and WiFi Aps.  This database is built by the community and is free available for download.  The row count is 39,374,666, Last updated on : 2018-02-14  Database link in CSV format https://opencellid.org/downloads </vt:lpstr>
      <vt:lpstr>PowerPoint Presentation</vt:lpstr>
      <vt:lpstr>Data Base Structure</vt:lpstr>
      <vt:lpstr>PowerPoint Presentation</vt:lpstr>
      <vt:lpstr>PowerPoint Presentation</vt:lpstr>
      <vt:lpstr>Model View Controller (MVC)</vt:lpstr>
      <vt:lpstr>Bing MAP V8 API</vt:lpstr>
      <vt:lpstr>OpenCell.js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132</cp:revision>
  <dcterms:created xsi:type="dcterms:W3CDTF">2018-02-15T09:59:51Z</dcterms:created>
  <dcterms:modified xsi:type="dcterms:W3CDTF">2018-02-18T09:59:52Z</dcterms:modified>
</cp:coreProperties>
</file>